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6" y="2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16002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0075" y="10794"/>
            <a:ext cx="11235690" cy="1494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0994" y="1825053"/>
            <a:ext cx="7907655" cy="4263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Westfinaid@mdc.edu" TargetMode="External"/><Relationship Id="rId3" Type="http://schemas.openxmlformats.org/officeDocument/2006/relationships/hyperlink" Target="mailto:Hfinaid@mdc.edu" TargetMode="External"/><Relationship Id="rId7" Type="http://schemas.openxmlformats.org/officeDocument/2006/relationships/hyperlink" Target="mailto:PadronFinancialAid@mdc.edu" TargetMode="External"/><Relationship Id="rId2" Type="http://schemas.openxmlformats.org/officeDocument/2006/relationships/hyperlink" Target="mailto:Lfinaid@mdc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finaid@mdc.edu" TargetMode="External"/><Relationship Id="rId5" Type="http://schemas.openxmlformats.org/officeDocument/2006/relationships/hyperlink" Target="mailto:Mfinancialaid@mdc.edu" TargetMode="External"/><Relationship Id="rId10" Type="http://schemas.openxmlformats.org/officeDocument/2006/relationships/image" Target="../media/image7.jpg"/><Relationship Id="rId4" Type="http://schemas.openxmlformats.org/officeDocument/2006/relationships/hyperlink" Target="mailto:Kfinaid@mdc.edu" TargetMode="External"/><Relationship Id="rId9" Type="http://schemas.openxmlformats.org/officeDocument/2006/relationships/hyperlink" Target="mailto:Wfinaid@md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45" algn="ctr">
              <a:lnSpc>
                <a:spcPts val="5470"/>
              </a:lnSpc>
              <a:spcBef>
                <a:spcPts val="105"/>
              </a:spcBef>
            </a:pPr>
            <a:r>
              <a:rPr dirty="0"/>
              <a:t>Start</a:t>
            </a:r>
            <a:r>
              <a:rPr spc="-170" dirty="0"/>
              <a:t> </a:t>
            </a:r>
            <a:r>
              <a:rPr dirty="0"/>
              <a:t>Smart,</a:t>
            </a:r>
            <a:r>
              <a:rPr spc="-190" dirty="0"/>
              <a:t> </a:t>
            </a:r>
            <a:r>
              <a:rPr spc="50" dirty="0"/>
              <a:t>Stay</a:t>
            </a:r>
            <a:r>
              <a:rPr spc="-185" dirty="0"/>
              <a:t> </a:t>
            </a:r>
            <a:r>
              <a:rPr spc="-10" dirty="0"/>
              <a:t>Funded</a:t>
            </a:r>
          </a:p>
          <a:p>
            <a:pPr algn="ctr">
              <a:lnSpc>
                <a:spcPts val="5470"/>
              </a:lnSpc>
            </a:pPr>
            <a:r>
              <a:rPr spc="-135" dirty="0"/>
              <a:t>Your</a:t>
            </a:r>
            <a:r>
              <a:rPr spc="-155" dirty="0"/>
              <a:t> </a:t>
            </a:r>
            <a:r>
              <a:rPr spc="-10" dirty="0"/>
              <a:t>Guide</a:t>
            </a:r>
            <a:r>
              <a:rPr spc="-135" dirty="0"/>
              <a:t> </a:t>
            </a:r>
            <a:r>
              <a:rPr spc="-145" dirty="0"/>
              <a:t>to </a:t>
            </a:r>
            <a:r>
              <a:rPr dirty="0"/>
              <a:t>Satisfactory</a:t>
            </a:r>
            <a:r>
              <a:rPr spc="-140" dirty="0"/>
              <a:t> </a:t>
            </a:r>
            <a:r>
              <a:rPr spc="55" dirty="0"/>
              <a:t>Academic</a:t>
            </a:r>
            <a:r>
              <a:rPr spc="-204" dirty="0"/>
              <a:t> </a:t>
            </a:r>
            <a:r>
              <a:rPr spc="-10" dirty="0"/>
              <a:t>Progress</a:t>
            </a:r>
          </a:p>
        </p:txBody>
      </p:sp>
      <p:pic>
        <p:nvPicPr>
          <p:cNvPr id="3" name="object 3" descr="More Than 2,500 Shark Name Ideas Submitted | MDC New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90674"/>
            <a:ext cx="12191999" cy="52673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0110" rIns="0" bIns="0" rtlCol="0">
            <a:spAutoFit/>
          </a:bodyPr>
          <a:lstStyle/>
          <a:p>
            <a:pPr marL="210820" algn="ctr">
              <a:lnSpc>
                <a:spcPct val="100000"/>
              </a:lnSpc>
              <a:spcBef>
                <a:spcPts val="630"/>
              </a:spcBef>
            </a:pPr>
            <a:r>
              <a:rPr spc="-65" dirty="0"/>
              <a:t>What</a:t>
            </a:r>
            <a:r>
              <a:rPr spc="-165" dirty="0"/>
              <a:t> </a:t>
            </a:r>
            <a:r>
              <a:rPr spc="95" dirty="0"/>
              <a:t>is</a:t>
            </a:r>
            <a:r>
              <a:rPr spc="-175" dirty="0"/>
              <a:t> </a:t>
            </a:r>
            <a:r>
              <a:rPr spc="195" dirty="0"/>
              <a:t>SAP</a:t>
            </a:r>
            <a:r>
              <a:rPr spc="-180" dirty="0"/>
              <a:t> </a:t>
            </a:r>
            <a:r>
              <a:rPr spc="60" dirty="0"/>
              <a:t>?</a:t>
            </a:r>
          </a:p>
          <a:p>
            <a:pPr marL="832485">
              <a:lnSpc>
                <a:spcPct val="100000"/>
              </a:lnSpc>
              <a:spcBef>
                <a:spcPts val="265"/>
              </a:spcBef>
            </a:pPr>
            <a:r>
              <a:rPr sz="2400" spc="105" dirty="0"/>
              <a:t>Academic</a:t>
            </a:r>
            <a:r>
              <a:rPr sz="2400" spc="35" dirty="0"/>
              <a:t> </a:t>
            </a:r>
            <a:r>
              <a:rPr sz="2400" spc="75" dirty="0"/>
              <a:t>standards</a:t>
            </a:r>
            <a:r>
              <a:rPr sz="2400" spc="-15" dirty="0"/>
              <a:t> </a:t>
            </a:r>
            <a:r>
              <a:rPr sz="2400" dirty="0"/>
              <a:t>that</a:t>
            </a:r>
            <a:r>
              <a:rPr sz="2400" spc="-10" dirty="0"/>
              <a:t> </a:t>
            </a:r>
            <a:r>
              <a:rPr sz="2400" spc="85" dirty="0"/>
              <a:t>must</a:t>
            </a:r>
            <a:r>
              <a:rPr sz="2400" dirty="0"/>
              <a:t> </a:t>
            </a:r>
            <a:r>
              <a:rPr sz="2400" spc="70" dirty="0"/>
              <a:t>be</a:t>
            </a:r>
            <a:r>
              <a:rPr sz="2400" spc="-45" dirty="0"/>
              <a:t> </a:t>
            </a:r>
            <a:r>
              <a:rPr sz="2400" dirty="0"/>
              <a:t>met to</a:t>
            </a:r>
            <a:r>
              <a:rPr sz="2400" spc="50" dirty="0"/>
              <a:t> maintain</a:t>
            </a:r>
            <a:r>
              <a:rPr sz="2400" spc="-30" dirty="0"/>
              <a:t> </a:t>
            </a:r>
            <a:r>
              <a:rPr sz="2400" spc="85" dirty="0"/>
              <a:t>Financial</a:t>
            </a:r>
            <a:r>
              <a:rPr sz="2400" dirty="0"/>
              <a:t> Aid</a:t>
            </a:r>
            <a:r>
              <a:rPr sz="2400" spc="30" dirty="0"/>
              <a:t> </a:t>
            </a:r>
            <a:r>
              <a:rPr sz="2400" spc="-10" dirty="0"/>
              <a:t>eligibility.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011676" y="2221611"/>
            <a:ext cx="4445635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75" dirty="0">
                <a:latin typeface="Calibri"/>
                <a:cs typeface="Calibri"/>
              </a:rPr>
              <a:t>Signs</a:t>
            </a:r>
            <a:r>
              <a:rPr sz="3950" spc="-180" dirty="0">
                <a:latin typeface="Calibri"/>
                <a:cs typeface="Calibri"/>
              </a:rPr>
              <a:t> </a:t>
            </a:r>
            <a:r>
              <a:rPr sz="3950" spc="-10" dirty="0">
                <a:latin typeface="Calibri"/>
                <a:cs typeface="Calibri"/>
              </a:rPr>
              <a:t>of</a:t>
            </a:r>
            <a:r>
              <a:rPr sz="3950" spc="-140" dirty="0">
                <a:latin typeface="Calibri"/>
                <a:cs typeface="Calibri"/>
              </a:rPr>
              <a:t> </a:t>
            </a:r>
            <a:r>
              <a:rPr sz="3950" spc="-20" dirty="0">
                <a:latin typeface="Calibri"/>
                <a:cs typeface="Calibri"/>
              </a:rPr>
              <a:t>Being</a:t>
            </a:r>
            <a:r>
              <a:rPr sz="3950" spc="-160" dirty="0">
                <a:latin typeface="Calibri"/>
                <a:cs typeface="Calibri"/>
              </a:rPr>
              <a:t> </a:t>
            </a:r>
            <a:r>
              <a:rPr sz="3950" dirty="0">
                <a:latin typeface="Calibri"/>
                <a:cs typeface="Calibri"/>
              </a:rPr>
              <a:t>at</a:t>
            </a:r>
            <a:r>
              <a:rPr sz="3950" spc="-204" dirty="0">
                <a:latin typeface="Calibri"/>
                <a:cs typeface="Calibri"/>
              </a:rPr>
              <a:t> </a:t>
            </a:r>
            <a:r>
              <a:rPr sz="3950" spc="45" dirty="0">
                <a:latin typeface="Calibri"/>
                <a:cs typeface="Calibri"/>
              </a:rPr>
              <a:t>Risk:</a:t>
            </a:r>
            <a:endParaRPr sz="3950">
              <a:latin typeface="Calibri"/>
              <a:cs typeface="Calibri"/>
            </a:endParaRPr>
          </a:p>
        </p:txBody>
      </p:sp>
      <p:grpSp>
        <p:nvGrpSpPr>
          <p:cNvPr id="4" name="object 4" descr="decorative"/>
          <p:cNvGrpSpPr/>
          <p:nvPr/>
        </p:nvGrpSpPr>
        <p:grpSpPr>
          <a:xfrm>
            <a:off x="895350" y="3457575"/>
            <a:ext cx="3267075" cy="2181225"/>
            <a:chOff x="895350" y="3457575"/>
            <a:chExt cx="3267075" cy="2181225"/>
          </a:xfrm>
        </p:grpSpPr>
        <p:sp>
          <p:nvSpPr>
            <p:cNvPr id="5" name="object 5"/>
            <p:cNvSpPr/>
            <p:nvPr/>
          </p:nvSpPr>
          <p:spPr>
            <a:xfrm>
              <a:off x="904875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737" y="0"/>
                  </a:lnTo>
                  <a:lnTo>
                    <a:pt x="136361" y="6636"/>
                  </a:lnTo>
                  <a:lnTo>
                    <a:pt x="91993" y="25367"/>
                  </a:lnTo>
                  <a:lnTo>
                    <a:pt x="54402" y="54419"/>
                  </a:lnTo>
                  <a:lnTo>
                    <a:pt x="25359" y="92023"/>
                  </a:lnTo>
                  <a:lnTo>
                    <a:pt x="6634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4" y="1720967"/>
                  </a:lnTo>
                  <a:lnTo>
                    <a:pt x="25359" y="1765351"/>
                  </a:lnTo>
                  <a:lnTo>
                    <a:pt x="54402" y="1802955"/>
                  </a:lnTo>
                  <a:lnTo>
                    <a:pt x="91993" y="1832007"/>
                  </a:lnTo>
                  <a:lnTo>
                    <a:pt x="136361" y="1850738"/>
                  </a:lnTo>
                  <a:lnTo>
                    <a:pt x="185737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0D2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04875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4" y="136407"/>
                  </a:lnTo>
                  <a:lnTo>
                    <a:pt x="25359" y="92023"/>
                  </a:lnTo>
                  <a:lnTo>
                    <a:pt x="54402" y="54419"/>
                  </a:lnTo>
                  <a:lnTo>
                    <a:pt x="91993" y="25367"/>
                  </a:lnTo>
                  <a:lnTo>
                    <a:pt x="136361" y="6636"/>
                  </a:lnTo>
                  <a:lnTo>
                    <a:pt x="185737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737" y="1857375"/>
                  </a:lnTo>
                  <a:lnTo>
                    <a:pt x="136361" y="1850738"/>
                  </a:lnTo>
                  <a:lnTo>
                    <a:pt x="91993" y="1832007"/>
                  </a:lnTo>
                  <a:lnTo>
                    <a:pt x="54402" y="1802955"/>
                  </a:lnTo>
                  <a:lnTo>
                    <a:pt x="25359" y="1765351"/>
                  </a:lnTo>
                  <a:lnTo>
                    <a:pt x="6634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28725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28725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425828" y="4114419"/>
            <a:ext cx="2528570" cy="110934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065" marR="5080" indent="-635" algn="ctr">
              <a:lnSpc>
                <a:spcPct val="94500"/>
              </a:lnSpc>
              <a:spcBef>
                <a:spcPts val="290"/>
              </a:spcBef>
            </a:pPr>
            <a:r>
              <a:rPr sz="2450" spc="80" dirty="0">
                <a:latin typeface="Calibri"/>
                <a:cs typeface="Calibri"/>
              </a:rPr>
              <a:t>Falling</a:t>
            </a:r>
            <a:r>
              <a:rPr sz="2450" spc="-5" dirty="0">
                <a:latin typeface="Calibri"/>
                <a:cs typeface="Calibri"/>
              </a:rPr>
              <a:t> </a:t>
            </a:r>
            <a:r>
              <a:rPr sz="2450" spc="60" dirty="0">
                <a:latin typeface="Calibri"/>
                <a:cs typeface="Calibri"/>
              </a:rPr>
              <a:t>below </a:t>
            </a:r>
            <a:r>
              <a:rPr sz="2450" spc="90" dirty="0">
                <a:latin typeface="Calibri"/>
                <a:cs typeface="Calibri"/>
              </a:rPr>
              <a:t>cumulative</a:t>
            </a:r>
            <a:r>
              <a:rPr sz="2450" spc="-50" dirty="0">
                <a:latin typeface="Calibri"/>
                <a:cs typeface="Calibri"/>
              </a:rPr>
              <a:t> </a:t>
            </a:r>
            <a:r>
              <a:rPr sz="2450" spc="95" dirty="0">
                <a:latin typeface="Calibri"/>
                <a:cs typeface="Calibri"/>
              </a:rPr>
              <a:t>GPA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spc="-25" dirty="0">
                <a:latin typeface="Calibri"/>
                <a:cs typeface="Calibri"/>
              </a:rPr>
              <a:t>of </a:t>
            </a:r>
            <a:r>
              <a:rPr sz="2450" spc="55" dirty="0">
                <a:latin typeface="Calibri"/>
                <a:cs typeface="Calibri"/>
              </a:rPr>
              <a:t>2.0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10" name="object 10" descr="decorative box with text"/>
          <p:cNvGrpSpPr/>
          <p:nvPr/>
        </p:nvGrpSpPr>
        <p:grpSpPr>
          <a:xfrm>
            <a:off x="4467225" y="3457575"/>
            <a:ext cx="3257550" cy="2181225"/>
            <a:chOff x="4467225" y="3457575"/>
            <a:chExt cx="3257550" cy="2181225"/>
          </a:xfrm>
        </p:grpSpPr>
        <p:sp>
          <p:nvSpPr>
            <p:cNvPr id="11" name="object 11"/>
            <p:cNvSpPr/>
            <p:nvPr/>
          </p:nvSpPr>
          <p:spPr>
            <a:xfrm>
              <a:off x="4476750" y="3467100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2728976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28849" y="1857375"/>
                  </a:lnTo>
                  <a:lnTo>
                    <a:pt x="2778242" y="1850738"/>
                  </a:lnTo>
                  <a:lnTo>
                    <a:pt x="2822626" y="1832012"/>
                  </a:lnTo>
                  <a:lnTo>
                    <a:pt x="2860230" y="1802971"/>
                  </a:lnTo>
                  <a:lnTo>
                    <a:pt x="2889282" y="1765389"/>
                  </a:lnTo>
                  <a:lnTo>
                    <a:pt x="2908013" y="1721041"/>
                  </a:lnTo>
                  <a:lnTo>
                    <a:pt x="2914650" y="1671701"/>
                  </a:lnTo>
                  <a:lnTo>
                    <a:pt x="2914650" y="185800"/>
                  </a:lnTo>
                  <a:lnTo>
                    <a:pt x="2908013" y="136407"/>
                  </a:lnTo>
                  <a:lnTo>
                    <a:pt x="2889287" y="92023"/>
                  </a:lnTo>
                  <a:lnTo>
                    <a:pt x="2860246" y="54419"/>
                  </a:lnTo>
                  <a:lnTo>
                    <a:pt x="2822664" y="25367"/>
                  </a:lnTo>
                  <a:lnTo>
                    <a:pt x="2778316" y="6636"/>
                  </a:lnTo>
                  <a:lnTo>
                    <a:pt x="2728976" y="0"/>
                  </a:lnTo>
                  <a:close/>
                </a:path>
              </a:pathLst>
            </a:custGeom>
            <a:solidFill>
              <a:srgbClr val="0D2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76750" y="3467100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28976" y="0"/>
                  </a:lnTo>
                  <a:lnTo>
                    <a:pt x="2778316" y="6636"/>
                  </a:lnTo>
                  <a:lnTo>
                    <a:pt x="2822664" y="25367"/>
                  </a:lnTo>
                  <a:lnTo>
                    <a:pt x="2860246" y="54419"/>
                  </a:lnTo>
                  <a:lnTo>
                    <a:pt x="2889287" y="92023"/>
                  </a:lnTo>
                  <a:lnTo>
                    <a:pt x="2908013" y="136407"/>
                  </a:lnTo>
                  <a:lnTo>
                    <a:pt x="2914650" y="185800"/>
                  </a:lnTo>
                  <a:lnTo>
                    <a:pt x="2914650" y="1671701"/>
                  </a:lnTo>
                  <a:lnTo>
                    <a:pt x="2908013" y="1721041"/>
                  </a:lnTo>
                  <a:lnTo>
                    <a:pt x="2889282" y="1765389"/>
                  </a:lnTo>
                  <a:lnTo>
                    <a:pt x="2860230" y="1802971"/>
                  </a:lnTo>
                  <a:lnTo>
                    <a:pt x="2822626" y="1832012"/>
                  </a:lnTo>
                  <a:lnTo>
                    <a:pt x="2778242" y="1850738"/>
                  </a:lnTo>
                  <a:lnTo>
                    <a:pt x="2728849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800600" y="3771900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2728976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28849" y="1857375"/>
                  </a:lnTo>
                  <a:lnTo>
                    <a:pt x="2778242" y="1850738"/>
                  </a:lnTo>
                  <a:lnTo>
                    <a:pt x="2822626" y="1832012"/>
                  </a:lnTo>
                  <a:lnTo>
                    <a:pt x="2860230" y="1802971"/>
                  </a:lnTo>
                  <a:lnTo>
                    <a:pt x="2889282" y="1765389"/>
                  </a:lnTo>
                  <a:lnTo>
                    <a:pt x="2908013" y="1721041"/>
                  </a:lnTo>
                  <a:lnTo>
                    <a:pt x="2914650" y="1671701"/>
                  </a:lnTo>
                  <a:lnTo>
                    <a:pt x="2914650" y="185800"/>
                  </a:lnTo>
                  <a:lnTo>
                    <a:pt x="2908013" y="136407"/>
                  </a:lnTo>
                  <a:lnTo>
                    <a:pt x="2889287" y="92023"/>
                  </a:lnTo>
                  <a:lnTo>
                    <a:pt x="2860246" y="54419"/>
                  </a:lnTo>
                  <a:lnTo>
                    <a:pt x="2822664" y="25367"/>
                  </a:lnTo>
                  <a:lnTo>
                    <a:pt x="2778316" y="6636"/>
                  </a:lnTo>
                  <a:lnTo>
                    <a:pt x="2728976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00600" y="3771900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28976" y="0"/>
                  </a:lnTo>
                  <a:lnTo>
                    <a:pt x="2778316" y="6636"/>
                  </a:lnTo>
                  <a:lnTo>
                    <a:pt x="2822664" y="25367"/>
                  </a:lnTo>
                  <a:lnTo>
                    <a:pt x="2860246" y="54419"/>
                  </a:lnTo>
                  <a:lnTo>
                    <a:pt x="2889287" y="92023"/>
                  </a:lnTo>
                  <a:lnTo>
                    <a:pt x="2908013" y="136407"/>
                  </a:lnTo>
                  <a:lnTo>
                    <a:pt x="2914650" y="185800"/>
                  </a:lnTo>
                  <a:lnTo>
                    <a:pt x="2914650" y="1671701"/>
                  </a:lnTo>
                  <a:lnTo>
                    <a:pt x="2908013" y="1721041"/>
                  </a:lnTo>
                  <a:lnTo>
                    <a:pt x="2889282" y="1765389"/>
                  </a:lnTo>
                  <a:lnTo>
                    <a:pt x="2860230" y="1802971"/>
                  </a:lnTo>
                  <a:lnTo>
                    <a:pt x="2822626" y="1832012"/>
                  </a:lnTo>
                  <a:lnTo>
                    <a:pt x="2778242" y="1850738"/>
                  </a:lnTo>
                  <a:lnTo>
                    <a:pt x="2728849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991353" y="4114419"/>
            <a:ext cx="2538095" cy="110934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2540" algn="ctr">
              <a:lnSpc>
                <a:spcPct val="94500"/>
              </a:lnSpc>
              <a:spcBef>
                <a:spcPts val="290"/>
              </a:spcBef>
            </a:pPr>
            <a:r>
              <a:rPr sz="2450" spc="75" dirty="0">
                <a:latin typeface="Calibri"/>
                <a:cs typeface="Calibri"/>
              </a:rPr>
              <a:t>Not</a:t>
            </a:r>
            <a:r>
              <a:rPr sz="2450" spc="-60" dirty="0">
                <a:latin typeface="Calibri"/>
                <a:cs typeface="Calibri"/>
              </a:rPr>
              <a:t> </a:t>
            </a:r>
            <a:r>
              <a:rPr sz="2450" spc="100" dirty="0">
                <a:latin typeface="Calibri"/>
                <a:cs typeface="Calibri"/>
              </a:rPr>
              <a:t>Completing</a:t>
            </a:r>
            <a:r>
              <a:rPr sz="2450" spc="-10" dirty="0">
                <a:latin typeface="Calibri"/>
                <a:cs typeface="Calibri"/>
              </a:rPr>
              <a:t> </a:t>
            </a:r>
            <a:r>
              <a:rPr sz="2450" spc="45" dirty="0">
                <a:latin typeface="Calibri"/>
                <a:cs typeface="Calibri"/>
              </a:rPr>
              <a:t>at </a:t>
            </a:r>
            <a:r>
              <a:rPr sz="2450" spc="105" dirty="0">
                <a:latin typeface="Calibri"/>
                <a:cs typeface="Calibri"/>
              </a:rPr>
              <a:t>least</a:t>
            </a:r>
            <a:r>
              <a:rPr sz="2450" spc="-80" dirty="0">
                <a:latin typeface="Calibri"/>
                <a:cs typeface="Calibri"/>
              </a:rPr>
              <a:t> </a:t>
            </a:r>
            <a:r>
              <a:rPr sz="2450" spc="155" dirty="0">
                <a:latin typeface="Calibri"/>
                <a:cs typeface="Calibri"/>
              </a:rPr>
              <a:t>67%</a:t>
            </a:r>
            <a:r>
              <a:rPr sz="2450" spc="-40" dirty="0">
                <a:latin typeface="Calibri"/>
                <a:cs typeface="Calibri"/>
              </a:rPr>
              <a:t> </a:t>
            </a:r>
            <a:r>
              <a:rPr sz="2450" spc="35" dirty="0">
                <a:latin typeface="Calibri"/>
                <a:cs typeface="Calibri"/>
              </a:rPr>
              <a:t>of </a:t>
            </a:r>
            <a:r>
              <a:rPr sz="2450" spc="50" dirty="0">
                <a:latin typeface="Calibri"/>
                <a:cs typeface="Calibri"/>
              </a:rPr>
              <a:t>Attempted</a:t>
            </a:r>
            <a:r>
              <a:rPr sz="2450" spc="-40" dirty="0">
                <a:latin typeface="Calibri"/>
                <a:cs typeface="Calibri"/>
              </a:rPr>
              <a:t> </a:t>
            </a:r>
            <a:r>
              <a:rPr sz="2450" spc="100" dirty="0">
                <a:latin typeface="Calibri"/>
                <a:cs typeface="Calibri"/>
              </a:rPr>
              <a:t>Credits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16" name="object 16" descr="decorative box with text"/>
          <p:cNvGrpSpPr/>
          <p:nvPr/>
        </p:nvGrpSpPr>
        <p:grpSpPr>
          <a:xfrm>
            <a:off x="8029575" y="3457575"/>
            <a:ext cx="3267075" cy="2181225"/>
            <a:chOff x="8029575" y="3457575"/>
            <a:chExt cx="3267075" cy="2181225"/>
          </a:xfrm>
        </p:grpSpPr>
        <p:sp>
          <p:nvSpPr>
            <p:cNvPr id="17" name="object 17"/>
            <p:cNvSpPr/>
            <p:nvPr/>
          </p:nvSpPr>
          <p:spPr>
            <a:xfrm>
              <a:off x="8039100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0D2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039100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362950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362950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8524240" y="3939921"/>
            <a:ext cx="2616200" cy="145288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065" marR="5080" indent="-6985" algn="ctr">
              <a:lnSpc>
                <a:spcPct val="93700"/>
              </a:lnSpc>
              <a:spcBef>
                <a:spcPts val="315"/>
              </a:spcBef>
            </a:pPr>
            <a:r>
              <a:rPr sz="2450" spc="75" dirty="0">
                <a:latin typeface="Calibri"/>
                <a:cs typeface="Calibri"/>
              </a:rPr>
              <a:t>Not</a:t>
            </a:r>
            <a:r>
              <a:rPr sz="2450" spc="-75" dirty="0">
                <a:latin typeface="Calibri"/>
                <a:cs typeface="Calibri"/>
              </a:rPr>
              <a:t> </a:t>
            </a:r>
            <a:r>
              <a:rPr sz="2450" spc="90" dirty="0">
                <a:latin typeface="Calibri"/>
                <a:cs typeface="Calibri"/>
              </a:rPr>
              <a:t>Completing </a:t>
            </a:r>
            <a:r>
              <a:rPr sz="2450" spc="130" dirty="0">
                <a:latin typeface="Calibri"/>
                <a:cs typeface="Calibri"/>
              </a:rPr>
              <a:t>Academic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spc="50" dirty="0">
                <a:latin typeface="Calibri"/>
                <a:cs typeface="Calibri"/>
              </a:rPr>
              <a:t>Program </a:t>
            </a:r>
            <a:r>
              <a:rPr sz="2450" dirty="0">
                <a:latin typeface="Calibri"/>
                <a:cs typeface="Calibri"/>
              </a:rPr>
              <a:t>within</a:t>
            </a:r>
            <a:r>
              <a:rPr sz="2450" spc="155" dirty="0">
                <a:latin typeface="Calibri"/>
                <a:cs typeface="Calibri"/>
              </a:rPr>
              <a:t> </a:t>
            </a:r>
            <a:r>
              <a:rPr sz="2450" spc="130" dirty="0">
                <a:latin typeface="Calibri"/>
                <a:cs typeface="Calibri"/>
              </a:rPr>
              <a:t>150% </a:t>
            </a:r>
            <a:r>
              <a:rPr sz="2450" spc="50" dirty="0">
                <a:latin typeface="Calibri"/>
                <a:cs typeface="Calibri"/>
              </a:rPr>
              <a:t>required</a:t>
            </a:r>
            <a:r>
              <a:rPr sz="2450" spc="-65" dirty="0">
                <a:latin typeface="Calibri"/>
                <a:cs typeface="Calibri"/>
              </a:rPr>
              <a:t> </a:t>
            </a:r>
            <a:r>
              <a:rPr sz="2450" spc="80" dirty="0">
                <a:latin typeface="Calibri"/>
                <a:cs typeface="Calibri"/>
              </a:rPr>
              <a:t>credits</a:t>
            </a:r>
            <a:endParaRPr sz="2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decorative box with text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2171700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82625" rIns="0" bIns="0" rtlCol="0">
            <a:spAutoFit/>
          </a:bodyPr>
          <a:lstStyle/>
          <a:p>
            <a:pPr marL="3255645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Track</a:t>
            </a:r>
            <a:r>
              <a:rPr spc="-204" dirty="0"/>
              <a:t> </a:t>
            </a:r>
            <a:r>
              <a:rPr spc="-135" dirty="0"/>
              <a:t>Your</a:t>
            </a:r>
            <a:r>
              <a:rPr spc="-180" dirty="0"/>
              <a:t> </a:t>
            </a:r>
            <a:r>
              <a:rPr spc="-10" dirty="0"/>
              <a:t>Progress</a:t>
            </a:r>
          </a:p>
        </p:txBody>
      </p:sp>
      <p:grpSp>
        <p:nvGrpSpPr>
          <p:cNvPr id="4" name="object 4" descr="decorative box with text"/>
          <p:cNvGrpSpPr/>
          <p:nvPr/>
        </p:nvGrpSpPr>
        <p:grpSpPr>
          <a:xfrm>
            <a:off x="647700" y="2619375"/>
            <a:ext cx="10925175" cy="771525"/>
            <a:chOff x="647700" y="2619375"/>
            <a:chExt cx="10925175" cy="771525"/>
          </a:xfrm>
        </p:grpSpPr>
        <p:sp>
          <p:nvSpPr>
            <p:cNvPr id="5" name="object 5"/>
            <p:cNvSpPr/>
            <p:nvPr/>
          </p:nvSpPr>
          <p:spPr>
            <a:xfrm>
              <a:off x="647700" y="2619375"/>
              <a:ext cx="10925175" cy="771525"/>
            </a:xfrm>
            <a:custGeom>
              <a:avLst/>
              <a:gdLst/>
              <a:ahLst/>
              <a:cxnLst/>
              <a:rect l="l" t="t" r="r" b="b"/>
              <a:pathLst>
                <a:path w="10925175" h="771525">
                  <a:moveTo>
                    <a:pt x="10848086" y="0"/>
                  </a:moveTo>
                  <a:lnTo>
                    <a:pt x="77152" y="0"/>
                  </a:lnTo>
                  <a:lnTo>
                    <a:pt x="47121" y="6062"/>
                  </a:lnTo>
                  <a:lnTo>
                    <a:pt x="22598" y="22590"/>
                  </a:lnTo>
                  <a:lnTo>
                    <a:pt x="6063" y="47095"/>
                  </a:lnTo>
                  <a:lnTo>
                    <a:pt x="0" y="77088"/>
                  </a:lnTo>
                  <a:lnTo>
                    <a:pt x="0" y="694436"/>
                  </a:lnTo>
                  <a:lnTo>
                    <a:pt x="6063" y="724429"/>
                  </a:lnTo>
                  <a:lnTo>
                    <a:pt x="22598" y="748934"/>
                  </a:lnTo>
                  <a:lnTo>
                    <a:pt x="47121" y="765462"/>
                  </a:lnTo>
                  <a:lnTo>
                    <a:pt x="77152" y="771525"/>
                  </a:lnTo>
                  <a:lnTo>
                    <a:pt x="10848086" y="771525"/>
                  </a:lnTo>
                  <a:lnTo>
                    <a:pt x="10878079" y="765462"/>
                  </a:lnTo>
                  <a:lnTo>
                    <a:pt x="10902584" y="748934"/>
                  </a:lnTo>
                  <a:lnTo>
                    <a:pt x="10919112" y="724429"/>
                  </a:lnTo>
                  <a:lnTo>
                    <a:pt x="10925175" y="694436"/>
                  </a:lnTo>
                  <a:lnTo>
                    <a:pt x="10925175" y="77088"/>
                  </a:lnTo>
                  <a:lnTo>
                    <a:pt x="10919112" y="47095"/>
                  </a:lnTo>
                  <a:lnTo>
                    <a:pt x="10902584" y="22590"/>
                  </a:lnTo>
                  <a:lnTo>
                    <a:pt x="10878079" y="6062"/>
                  </a:lnTo>
                  <a:lnTo>
                    <a:pt x="10848086" y="0"/>
                  </a:lnTo>
                  <a:close/>
                </a:path>
              </a:pathLst>
            </a:custGeom>
            <a:solidFill>
              <a:srgbClr val="CCDF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7811" y="3071937"/>
              <a:ext cx="260672" cy="9012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947297" y="2882494"/>
              <a:ext cx="52705" cy="52705"/>
            </a:xfrm>
            <a:custGeom>
              <a:avLst/>
              <a:gdLst/>
              <a:ahLst/>
              <a:cxnLst/>
              <a:rect l="l" t="t" r="r" b="b"/>
              <a:pathLst>
                <a:path w="52705" h="52705">
                  <a:moveTo>
                    <a:pt x="26244" y="0"/>
                  </a:moveTo>
                  <a:lnTo>
                    <a:pt x="16027" y="2062"/>
                  </a:lnTo>
                  <a:lnTo>
                    <a:pt x="7685" y="7687"/>
                  </a:lnTo>
                  <a:lnTo>
                    <a:pt x="2061" y="16028"/>
                  </a:lnTo>
                  <a:lnTo>
                    <a:pt x="0" y="26242"/>
                  </a:lnTo>
                  <a:lnTo>
                    <a:pt x="2061" y="36458"/>
                  </a:lnTo>
                  <a:lnTo>
                    <a:pt x="7685" y="44800"/>
                  </a:lnTo>
                  <a:lnTo>
                    <a:pt x="16027" y="50423"/>
                  </a:lnTo>
                  <a:lnTo>
                    <a:pt x="26244" y="52485"/>
                  </a:lnTo>
                  <a:lnTo>
                    <a:pt x="36458" y="50423"/>
                  </a:lnTo>
                  <a:lnTo>
                    <a:pt x="44800" y="44800"/>
                  </a:lnTo>
                  <a:lnTo>
                    <a:pt x="50425" y="36458"/>
                  </a:lnTo>
                  <a:lnTo>
                    <a:pt x="52488" y="26242"/>
                  </a:lnTo>
                  <a:lnTo>
                    <a:pt x="50425" y="16028"/>
                  </a:lnTo>
                  <a:lnTo>
                    <a:pt x="44800" y="7687"/>
                  </a:lnTo>
                  <a:lnTo>
                    <a:pt x="36458" y="2062"/>
                  </a:lnTo>
                  <a:lnTo>
                    <a:pt x="26244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47297" y="2882494"/>
              <a:ext cx="52705" cy="52705"/>
            </a:xfrm>
            <a:custGeom>
              <a:avLst/>
              <a:gdLst/>
              <a:ahLst/>
              <a:cxnLst/>
              <a:rect l="l" t="t" r="r" b="b"/>
              <a:pathLst>
                <a:path w="52705" h="52705">
                  <a:moveTo>
                    <a:pt x="52488" y="26242"/>
                  </a:moveTo>
                  <a:lnTo>
                    <a:pt x="50425" y="36458"/>
                  </a:lnTo>
                  <a:lnTo>
                    <a:pt x="44800" y="44800"/>
                  </a:lnTo>
                  <a:lnTo>
                    <a:pt x="36458" y="50423"/>
                  </a:lnTo>
                  <a:lnTo>
                    <a:pt x="26244" y="52485"/>
                  </a:lnTo>
                  <a:lnTo>
                    <a:pt x="16027" y="50423"/>
                  </a:lnTo>
                  <a:lnTo>
                    <a:pt x="7685" y="44800"/>
                  </a:lnTo>
                  <a:lnTo>
                    <a:pt x="2061" y="36458"/>
                  </a:lnTo>
                  <a:lnTo>
                    <a:pt x="0" y="26242"/>
                  </a:lnTo>
                  <a:lnTo>
                    <a:pt x="2061" y="16028"/>
                  </a:lnTo>
                  <a:lnTo>
                    <a:pt x="7685" y="7687"/>
                  </a:lnTo>
                  <a:lnTo>
                    <a:pt x="16027" y="2062"/>
                  </a:lnTo>
                  <a:lnTo>
                    <a:pt x="26244" y="0"/>
                  </a:lnTo>
                  <a:lnTo>
                    <a:pt x="36458" y="2062"/>
                  </a:lnTo>
                  <a:lnTo>
                    <a:pt x="44800" y="7687"/>
                  </a:lnTo>
                  <a:lnTo>
                    <a:pt x="50425" y="16028"/>
                  </a:lnTo>
                  <a:lnTo>
                    <a:pt x="52488" y="26242"/>
                  </a:lnTo>
                  <a:close/>
                </a:path>
              </a:pathLst>
            </a:custGeom>
            <a:ln w="4418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01391" y="2896061"/>
              <a:ext cx="229870" cy="281940"/>
            </a:xfrm>
            <a:custGeom>
              <a:avLst/>
              <a:gdLst/>
              <a:ahLst/>
              <a:cxnLst/>
              <a:rect l="l" t="t" r="r" b="b"/>
              <a:pathLst>
                <a:path w="229869" h="281939">
                  <a:moveTo>
                    <a:pt x="224318" y="0"/>
                  </a:moveTo>
                  <a:lnTo>
                    <a:pt x="220147" y="0"/>
                  </a:lnTo>
                  <a:lnTo>
                    <a:pt x="160466" y="59642"/>
                  </a:lnTo>
                  <a:lnTo>
                    <a:pt x="155907" y="58352"/>
                  </a:lnTo>
                  <a:lnTo>
                    <a:pt x="151005" y="59601"/>
                  </a:lnTo>
                  <a:lnTo>
                    <a:pt x="147612" y="62911"/>
                  </a:lnTo>
                  <a:lnTo>
                    <a:pt x="144500" y="67657"/>
                  </a:lnTo>
                  <a:lnTo>
                    <a:pt x="130205" y="90786"/>
                  </a:lnTo>
                  <a:lnTo>
                    <a:pt x="124602" y="66993"/>
                  </a:lnTo>
                  <a:lnTo>
                    <a:pt x="86647" y="46541"/>
                  </a:lnTo>
                  <a:lnTo>
                    <a:pt x="72150" y="45457"/>
                  </a:lnTo>
                  <a:lnTo>
                    <a:pt x="64815" y="45569"/>
                  </a:lnTo>
                  <a:lnTo>
                    <a:pt x="22974" y="63129"/>
                  </a:lnTo>
                  <a:lnTo>
                    <a:pt x="2975" y="138404"/>
                  </a:lnTo>
                  <a:lnTo>
                    <a:pt x="0" y="151665"/>
                  </a:lnTo>
                  <a:lnTo>
                    <a:pt x="0" y="158987"/>
                  </a:lnTo>
                  <a:lnTo>
                    <a:pt x="5933" y="164919"/>
                  </a:lnTo>
                  <a:lnTo>
                    <a:pt x="13254" y="164919"/>
                  </a:lnTo>
                  <a:lnTo>
                    <a:pt x="19120" y="164766"/>
                  </a:lnTo>
                  <a:lnTo>
                    <a:pt x="24189" y="160778"/>
                  </a:lnTo>
                  <a:lnTo>
                    <a:pt x="25713" y="155111"/>
                  </a:lnTo>
                  <a:lnTo>
                    <a:pt x="39496" y="98078"/>
                  </a:lnTo>
                  <a:lnTo>
                    <a:pt x="39496" y="281466"/>
                  </a:lnTo>
                  <a:lnTo>
                    <a:pt x="65611" y="281466"/>
                  </a:lnTo>
                  <a:lnTo>
                    <a:pt x="65611" y="163464"/>
                  </a:lnTo>
                  <a:lnTo>
                    <a:pt x="78865" y="163464"/>
                  </a:lnTo>
                  <a:lnTo>
                    <a:pt x="78865" y="281466"/>
                  </a:lnTo>
                  <a:lnTo>
                    <a:pt x="104933" y="281466"/>
                  </a:lnTo>
                  <a:lnTo>
                    <a:pt x="104933" y="97236"/>
                  </a:lnTo>
                  <a:lnTo>
                    <a:pt x="110128" y="119438"/>
                  </a:lnTo>
                  <a:lnTo>
                    <a:pt x="111083" y="120651"/>
                  </a:lnTo>
                  <a:lnTo>
                    <a:pt x="112396" y="121317"/>
                  </a:lnTo>
                  <a:lnTo>
                    <a:pt x="117480" y="125216"/>
                  </a:lnTo>
                  <a:lnTo>
                    <a:pt x="123666" y="127396"/>
                  </a:lnTo>
                  <a:lnTo>
                    <a:pt x="130069" y="127543"/>
                  </a:lnTo>
                  <a:lnTo>
                    <a:pt x="134240" y="128126"/>
                  </a:lnTo>
                  <a:lnTo>
                    <a:pt x="138369" y="126253"/>
                  </a:lnTo>
                  <a:lnTo>
                    <a:pt x="140673" y="122731"/>
                  </a:lnTo>
                  <a:lnTo>
                    <a:pt x="169350" y="75829"/>
                  </a:lnTo>
                  <a:lnTo>
                    <a:pt x="169992" y="72572"/>
                  </a:lnTo>
                  <a:lnTo>
                    <a:pt x="169438" y="69403"/>
                  </a:lnTo>
                  <a:lnTo>
                    <a:pt x="229472" y="9377"/>
                  </a:lnTo>
                  <a:lnTo>
                    <a:pt x="229496" y="5171"/>
                  </a:lnTo>
                  <a:lnTo>
                    <a:pt x="226916" y="2562"/>
                  </a:lnTo>
                  <a:lnTo>
                    <a:pt x="224318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01391" y="2896061"/>
              <a:ext cx="229870" cy="281940"/>
            </a:xfrm>
            <a:custGeom>
              <a:avLst/>
              <a:gdLst/>
              <a:ahLst/>
              <a:cxnLst/>
              <a:rect l="l" t="t" r="r" b="b"/>
              <a:pathLst>
                <a:path w="229869" h="281939">
                  <a:moveTo>
                    <a:pt x="226916" y="2562"/>
                  </a:moveTo>
                  <a:lnTo>
                    <a:pt x="224318" y="0"/>
                  </a:lnTo>
                  <a:lnTo>
                    <a:pt x="220147" y="0"/>
                  </a:lnTo>
                  <a:lnTo>
                    <a:pt x="217549" y="2562"/>
                  </a:lnTo>
                  <a:lnTo>
                    <a:pt x="160466" y="59642"/>
                  </a:lnTo>
                  <a:lnTo>
                    <a:pt x="155907" y="58352"/>
                  </a:lnTo>
                  <a:lnTo>
                    <a:pt x="130205" y="90786"/>
                  </a:lnTo>
                  <a:lnTo>
                    <a:pt x="125256" y="69715"/>
                  </a:lnTo>
                  <a:lnTo>
                    <a:pt x="93752" y="48067"/>
                  </a:lnTo>
                  <a:lnTo>
                    <a:pt x="72150" y="45457"/>
                  </a:lnTo>
                  <a:lnTo>
                    <a:pt x="64815" y="45569"/>
                  </a:lnTo>
                  <a:lnTo>
                    <a:pt x="22974" y="63129"/>
                  </a:lnTo>
                  <a:lnTo>
                    <a:pt x="19042" y="70375"/>
                  </a:lnTo>
                  <a:lnTo>
                    <a:pt x="16066" y="82890"/>
                  </a:lnTo>
                  <a:lnTo>
                    <a:pt x="9521" y="110523"/>
                  </a:lnTo>
                  <a:lnTo>
                    <a:pt x="2975" y="138404"/>
                  </a:lnTo>
                  <a:lnTo>
                    <a:pt x="0" y="151665"/>
                  </a:lnTo>
                  <a:lnTo>
                    <a:pt x="0" y="158987"/>
                  </a:lnTo>
                  <a:lnTo>
                    <a:pt x="5933" y="164919"/>
                  </a:lnTo>
                  <a:lnTo>
                    <a:pt x="13254" y="164919"/>
                  </a:lnTo>
                  <a:lnTo>
                    <a:pt x="19120" y="164766"/>
                  </a:lnTo>
                  <a:lnTo>
                    <a:pt x="24189" y="160778"/>
                  </a:lnTo>
                  <a:lnTo>
                    <a:pt x="25713" y="155111"/>
                  </a:lnTo>
                  <a:lnTo>
                    <a:pt x="39496" y="98078"/>
                  </a:lnTo>
                  <a:lnTo>
                    <a:pt x="39496" y="281466"/>
                  </a:lnTo>
                  <a:lnTo>
                    <a:pt x="65611" y="281466"/>
                  </a:lnTo>
                  <a:lnTo>
                    <a:pt x="65611" y="163464"/>
                  </a:lnTo>
                  <a:lnTo>
                    <a:pt x="78865" y="163464"/>
                  </a:lnTo>
                  <a:lnTo>
                    <a:pt x="78865" y="281466"/>
                  </a:lnTo>
                  <a:lnTo>
                    <a:pt x="104933" y="281466"/>
                  </a:lnTo>
                  <a:lnTo>
                    <a:pt x="104933" y="97236"/>
                  </a:lnTo>
                  <a:lnTo>
                    <a:pt x="109793" y="118000"/>
                  </a:lnTo>
                  <a:lnTo>
                    <a:pt x="110128" y="119438"/>
                  </a:lnTo>
                  <a:lnTo>
                    <a:pt x="111083" y="120651"/>
                  </a:lnTo>
                  <a:lnTo>
                    <a:pt x="112396" y="121317"/>
                  </a:lnTo>
                  <a:lnTo>
                    <a:pt x="117480" y="125216"/>
                  </a:lnTo>
                  <a:lnTo>
                    <a:pt x="123666" y="127396"/>
                  </a:lnTo>
                  <a:lnTo>
                    <a:pt x="130069" y="127543"/>
                  </a:lnTo>
                  <a:lnTo>
                    <a:pt x="134240" y="128126"/>
                  </a:lnTo>
                  <a:lnTo>
                    <a:pt x="138369" y="126253"/>
                  </a:lnTo>
                  <a:lnTo>
                    <a:pt x="140673" y="122731"/>
                  </a:lnTo>
                  <a:lnTo>
                    <a:pt x="167624" y="78551"/>
                  </a:lnTo>
                  <a:lnTo>
                    <a:pt x="169350" y="75829"/>
                  </a:lnTo>
                  <a:lnTo>
                    <a:pt x="169992" y="72572"/>
                  </a:lnTo>
                  <a:lnTo>
                    <a:pt x="169438" y="69403"/>
                  </a:lnTo>
                  <a:lnTo>
                    <a:pt x="226875" y="11969"/>
                  </a:lnTo>
                  <a:lnTo>
                    <a:pt x="229472" y="9377"/>
                  </a:lnTo>
                  <a:lnTo>
                    <a:pt x="229496" y="5171"/>
                  </a:lnTo>
                  <a:lnTo>
                    <a:pt x="226916" y="2562"/>
                  </a:lnTo>
                  <a:close/>
                </a:path>
              </a:pathLst>
            </a:custGeom>
            <a:ln w="4418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4675" y="2837343"/>
              <a:ext cx="251836" cy="181136"/>
            </a:xfrm>
            <a:prstGeom prst="rect">
              <a:avLst/>
            </a:prstGeom>
          </p:spPr>
        </p:pic>
      </p:grpSp>
      <p:grpSp>
        <p:nvGrpSpPr>
          <p:cNvPr id="12" name="object 12" descr="decorative "/>
          <p:cNvGrpSpPr/>
          <p:nvPr/>
        </p:nvGrpSpPr>
        <p:grpSpPr>
          <a:xfrm>
            <a:off x="866775" y="2781300"/>
            <a:ext cx="447675" cy="447675"/>
            <a:chOff x="866775" y="2781300"/>
            <a:chExt cx="447675" cy="447675"/>
          </a:xfrm>
        </p:grpSpPr>
        <p:sp>
          <p:nvSpPr>
            <p:cNvPr id="13" name="object 13"/>
            <p:cNvSpPr/>
            <p:nvPr/>
          </p:nvSpPr>
          <p:spPr>
            <a:xfrm>
              <a:off x="984675" y="2837343"/>
              <a:ext cx="252095" cy="181610"/>
            </a:xfrm>
            <a:custGeom>
              <a:avLst/>
              <a:gdLst/>
              <a:ahLst/>
              <a:cxnLst/>
              <a:rect l="l" t="t" r="r" b="b"/>
              <a:pathLst>
                <a:path w="252094" h="181610">
                  <a:moveTo>
                    <a:pt x="234163" y="0"/>
                  </a:moveTo>
                  <a:lnTo>
                    <a:pt x="17672" y="0"/>
                  </a:lnTo>
                  <a:lnTo>
                    <a:pt x="7911" y="0"/>
                  </a:lnTo>
                  <a:lnTo>
                    <a:pt x="0" y="7911"/>
                  </a:lnTo>
                  <a:lnTo>
                    <a:pt x="0" y="17671"/>
                  </a:lnTo>
                  <a:lnTo>
                    <a:pt x="0" y="33576"/>
                  </a:lnTo>
                  <a:lnTo>
                    <a:pt x="6756" y="35414"/>
                  </a:lnTo>
                  <a:lnTo>
                    <a:pt x="12871" y="39084"/>
                  </a:lnTo>
                  <a:lnTo>
                    <a:pt x="17672" y="44179"/>
                  </a:lnTo>
                  <a:lnTo>
                    <a:pt x="17672" y="17671"/>
                  </a:lnTo>
                  <a:lnTo>
                    <a:pt x="234163" y="17671"/>
                  </a:lnTo>
                  <a:lnTo>
                    <a:pt x="234163" y="163464"/>
                  </a:lnTo>
                  <a:lnTo>
                    <a:pt x="83368" y="163464"/>
                  </a:lnTo>
                  <a:lnTo>
                    <a:pt x="72587" y="181136"/>
                  </a:lnTo>
                  <a:lnTo>
                    <a:pt x="234163" y="181136"/>
                  </a:lnTo>
                  <a:lnTo>
                    <a:pt x="243925" y="181136"/>
                  </a:lnTo>
                  <a:lnTo>
                    <a:pt x="251836" y="173225"/>
                  </a:lnTo>
                  <a:lnTo>
                    <a:pt x="251836" y="163464"/>
                  </a:lnTo>
                  <a:lnTo>
                    <a:pt x="251836" y="17671"/>
                  </a:lnTo>
                  <a:lnTo>
                    <a:pt x="251836" y="7911"/>
                  </a:lnTo>
                  <a:lnTo>
                    <a:pt x="243925" y="0"/>
                  </a:lnTo>
                  <a:lnTo>
                    <a:pt x="234163" y="0"/>
                  </a:lnTo>
                  <a:close/>
                </a:path>
              </a:pathLst>
            </a:custGeom>
            <a:ln w="4418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76300" y="2790825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0" y="428625"/>
                  </a:moveTo>
                  <a:lnTo>
                    <a:pt x="428625" y="428625"/>
                  </a:lnTo>
                  <a:lnTo>
                    <a:pt x="428625" y="0"/>
                  </a:lnTo>
                  <a:lnTo>
                    <a:pt x="0" y="0"/>
                  </a:lnTo>
                  <a:lnTo>
                    <a:pt x="0" y="42862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 descr="decorative box with text"/>
          <p:cNvGrpSpPr/>
          <p:nvPr/>
        </p:nvGrpSpPr>
        <p:grpSpPr>
          <a:xfrm>
            <a:off x="647700" y="3590925"/>
            <a:ext cx="10925175" cy="771525"/>
            <a:chOff x="647700" y="3590925"/>
            <a:chExt cx="10925175" cy="771525"/>
          </a:xfrm>
        </p:grpSpPr>
        <p:sp>
          <p:nvSpPr>
            <p:cNvPr id="16" name="object 16"/>
            <p:cNvSpPr/>
            <p:nvPr/>
          </p:nvSpPr>
          <p:spPr>
            <a:xfrm>
              <a:off x="647700" y="3590925"/>
              <a:ext cx="10925175" cy="771525"/>
            </a:xfrm>
            <a:custGeom>
              <a:avLst/>
              <a:gdLst/>
              <a:ahLst/>
              <a:cxnLst/>
              <a:rect l="l" t="t" r="r" b="b"/>
              <a:pathLst>
                <a:path w="10925175" h="771525">
                  <a:moveTo>
                    <a:pt x="10848086" y="0"/>
                  </a:moveTo>
                  <a:lnTo>
                    <a:pt x="77152" y="0"/>
                  </a:lnTo>
                  <a:lnTo>
                    <a:pt x="47121" y="6062"/>
                  </a:lnTo>
                  <a:lnTo>
                    <a:pt x="22598" y="22590"/>
                  </a:lnTo>
                  <a:lnTo>
                    <a:pt x="6063" y="47095"/>
                  </a:lnTo>
                  <a:lnTo>
                    <a:pt x="0" y="77088"/>
                  </a:lnTo>
                  <a:lnTo>
                    <a:pt x="0" y="694436"/>
                  </a:lnTo>
                  <a:lnTo>
                    <a:pt x="6063" y="724429"/>
                  </a:lnTo>
                  <a:lnTo>
                    <a:pt x="22598" y="748934"/>
                  </a:lnTo>
                  <a:lnTo>
                    <a:pt x="47121" y="765462"/>
                  </a:lnTo>
                  <a:lnTo>
                    <a:pt x="77152" y="771525"/>
                  </a:lnTo>
                  <a:lnTo>
                    <a:pt x="10848086" y="771525"/>
                  </a:lnTo>
                  <a:lnTo>
                    <a:pt x="10878079" y="765462"/>
                  </a:lnTo>
                  <a:lnTo>
                    <a:pt x="10902584" y="748934"/>
                  </a:lnTo>
                  <a:lnTo>
                    <a:pt x="10919112" y="724429"/>
                  </a:lnTo>
                  <a:lnTo>
                    <a:pt x="10925175" y="694436"/>
                  </a:lnTo>
                  <a:lnTo>
                    <a:pt x="10925175" y="77088"/>
                  </a:lnTo>
                  <a:lnTo>
                    <a:pt x="10919112" y="47095"/>
                  </a:lnTo>
                  <a:lnTo>
                    <a:pt x="10902584" y="22590"/>
                  </a:lnTo>
                  <a:lnTo>
                    <a:pt x="10878079" y="6062"/>
                  </a:lnTo>
                  <a:lnTo>
                    <a:pt x="10848086" y="0"/>
                  </a:lnTo>
                  <a:close/>
                </a:path>
              </a:pathLst>
            </a:custGeom>
            <a:solidFill>
              <a:srgbClr val="CCDF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96310" y="3941432"/>
              <a:ext cx="389255" cy="177165"/>
            </a:xfrm>
            <a:custGeom>
              <a:avLst/>
              <a:gdLst/>
              <a:ahLst/>
              <a:cxnLst/>
              <a:rect l="l" t="t" r="r" b="b"/>
              <a:pathLst>
                <a:path w="389255" h="177164">
                  <a:moveTo>
                    <a:pt x="388801" y="0"/>
                  </a:moveTo>
                  <a:lnTo>
                    <a:pt x="0" y="0"/>
                  </a:lnTo>
                  <a:lnTo>
                    <a:pt x="0" y="176718"/>
                  </a:lnTo>
                  <a:lnTo>
                    <a:pt x="388801" y="176718"/>
                  </a:lnTo>
                  <a:lnTo>
                    <a:pt x="388801" y="150210"/>
                  </a:lnTo>
                  <a:lnTo>
                    <a:pt x="44183" y="150210"/>
                  </a:lnTo>
                  <a:lnTo>
                    <a:pt x="26509" y="132538"/>
                  </a:lnTo>
                  <a:lnTo>
                    <a:pt x="26509" y="44179"/>
                  </a:lnTo>
                  <a:lnTo>
                    <a:pt x="44183" y="26507"/>
                  </a:lnTo>
                  <a:lnTo>
                    <a:pt x="388801" y="26507"/>
                  </a:lnTo>
                  <a:lnTo>
                    <a:pt x="388801" y="0"/>
                  </a:lnTo>
                  <a:close/>
                </a:path>
                <a:path w="389255" h="177164">
                  <a:moveTo>
                    <a:pt x="388801" y="26507"/>
                  </a:moveTo>
                  <a:lnTo>
                    <a:pt x="349037" y="26507"/>
                  </a:lnTo>
                  <a:lnTo>
                    <a:pt x="362292" y="39761"/>
                  </a:lnTo>
                  <a:lnTo>
                    <a:pt x="362292" y="136956"/>
                  </a:lnTo>
                  <a:lnTo>
                    <a:pt x="349037" y="150210"/>
                  </a:lnTo>
                  <a:lnTo>
                    <a:pt x="388801" y="150210"/>
                  </a:lnTo>
                  <a:lnTo>
                    <a:pt x="388801" y="26507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96310" y="3941432"/>
              <a:ext cx="389255" cy="177165"/>
            </a:xfrm>
            <a:custGeom>
              <a:avLst/>
              <a:gdLst/>
              <a:ahLst/>
              <a:cxnLst/>
              <a:rect l="l" t="t" r="r" b="b"/>
              <a:pathLst>
                <a:path w="389255" h="177164">
                  <a:moveTo>
                    <a:pt x="362292" y="136956"/>
                  </a:moveTo>
                  <a:lnTo>
                    <a:pt x="349037" y="150210"/>
                  </a:lnTo>
                  <a:lnTo>
                    <a:pt x="44183" y="150210"/>
                  </a:lnTo>
                  <a:lnTo>
                    <a:pt x="26509" y="132538"/>
                  </a:lnTo>
                  <a:lnTo>
                    <a:pt x="26509" y="44179"/>
                  </a:lnTo>
                  <a:lnTo>
                    <a:pt x="44183" y="26507"/>
                  </a:lnTo>
                  <a:lnTo>
                    <a:pt x="349037" y="26507"/>
                  </a:lnTo>
                  <a:lnTo>
                    <a:pt x="362292" y="39761"/>
                  </a:lnTo>
                  <a:lnTo>
                    <a:pt x="362292" y="136956"/>
                  </a:lnTo>
                  <a:close/>
                </a:path>
                <a:path w="389255" h="177164">
                  <a:moveTo>
                    <a:pt x="0" y="0"/>
                  </a:moveTo>
                  <a:lnTo>
                    <a:pt x="0" y="176718"/>
                  </a:lnTo>
                  <a:lnTo>
                    <a:pt x="388801" y="176718"/>
                  </a:lnTo>
                  <a:lnTo>
                    <a:pt x="388801" y="0"/>
                  </a:lnTo>
                  <a:lnTo>
                    <a:pt x="0" y="0"/>
                  </a:lnTo>
                  <a:close/>
                </a:path>
              </a:pathLst>
            </a:custGeom>
            <a:ln w="4418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53157" y="3983402"/>
              <a:ext cx="75109" cy="9277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967002" y="4016537"/>
              <a:ext cx="26670" cy="26670"/>
            </a:xfrm>
            <a:custGeom>
              <a:avLst/>
              <a:gdLst/>
              <a:ahLst/>
              <a:cxnLst/>
              <a:rect l="l" t="t" r="r" b="b"/>
              <a:pathLst>
                <a:path w="26669" h="26670">
                  <a:moveTo>
                    <a:pt x="20571" y="0"/>
                  </a:moveTo>
                  <a:lnTo>
                    <a:pt x="5932" y="0"/>
                  </a:lnTo>
                  <a:lnTo>
                    <a:pt x="0" y="5931"/>
                  </a:lnTo>
                  <a:lnTo>
                    <a:pt x="0" y="20575"/>
                  </a:lnTo>
                  <a:lnTo>
                    <a:pt x="5932" y="26507"/>
                  </a:lnTo>
                  <a:lnTo>
                    <a:pt x="20571" y="26507"/>
                  </a:lnTo>
                  <a:lnTo>
                    <a:pt x="26509" y="20575"/>
                  </a:lnTo>
                  <a:lnTo>
                    <a:pt x="26509" y="13253"/>
                  </a:lnTo>
                  <a:lnTo>
                    <a:pt x="26509" y="5931"/>
                  </a:lnTo>
                  <a:lnTo>
                    <a:pt x="20571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67002" y="4016537"/>
              <a:ext cx="26670" cy="26670"/>
            </a:xfrm>
            <a:custGeom>
              <a:avLst/>
              <a:gdLst/>
              <a:ahLst/>
              <a:cxnLst/>
              <a:rect l="l" t="t" r="r" b="b"/>
              <a:pathLst>
                <a:path w="26669" h="26670">
                  <a:moveTo>
                    <a:pt x="26509" y="13253"/>
                  </a:moveTo>
                  <a:lnTo>
                    <a:pt x="26509" y="20575"/>
                  </a:lnTo>
                  <a:lnTo>
                    <a:pt x="20571" y="26507"/>
                  </a:lnTo>
                  <a:lnTo>
                    <a:pt x="13254" y="26507"/>
                  </a:lnTo>
                  <a:lnTo>
                    <a:pt x="5932" y="26507"/>
                  </a:lnTo>
                  <a:lnTo>
                    <a:pt x="0" y="20575"/>
                  </a:lnTo>
                  <a:lnTo>
                    <a:pt x="0" y="13253"/>
                  </a:lnTo>
                  <a:lnTo>
                    <a:pt x="0" y="5931"/>
                  </a:lnTo>
                  <a:lnTo>
                    <a:pt x="5932" y="0"/>
                  </a:lnTo>
                  <a:lnTo>
                    <a:pt x="13254" y="0"/>
                  </a:lnTo>
                  <a:lnTo>
                    <a:pt x="20571" y="0"/>
                  </a:lnTo>
                  <a:lnTo>
                    <a:pt x="26509" y="5931"/>
                  </a:lnTo>
                  <a:lnTo>
                    <a:pt x="26509" y="13253"/>
                  </a:lnTo>
                  <a:close/>
                </a:path>
              </a:pathLst>
            </a:custGeom>
            <a:ln w="4418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187911" y="4016537"/>
              <a:ext cx="26670" cy="26670"/>
            </a:xfrm>
            <a:custGeom>
              <a:avLst/>
              <a:gdLst/>
              <a:ahLst/>
              <a:cxnLst/>
              <a:rect l="l" t="t" r="r" b="b"/>
              <a:pathLst>
                <a:path w="26669" h="26670">
                  <a:moveTo>
                    <a:pt x="20571" y="0"/>
                  </a:moveTo>
                  <a:lnTo>
                    <a:pt x="5932" y="0"/>
                  </a:lnTo>
                  <a:lnTo>
                    <a:pt x="0" y="5931"/>
                  </a:lnTo>
                  <a:lnTo>
                    <a:pt x="0" y="20575"/>
                  </a:lnTo>
                  <a:lnTo>
                    <a:pt x="5932" y="26507"/>
                  </a:lnTo>
                  <a:lnTo>
                    <a:pt x="20571" y="26507"/>
                  </a:lnTo>
                  <a:lnTo>
                    <a:pt x="26509" y="20575"/>
                  </a:lnTo>
                  <a:lnTo>
                    <a:pt x="26509" y="13253"/>
                  </a:lnTo>
                  <a:lnTo>
                    <a:pt x="26509" y="5931"/>
                  </a:lnTo>
                  <a:lnTo>
                    <a:pt x="20571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187911" y="4016537"/>
              <a:ext cx="26670" cy="26670"/>
            </a:xfrm>
            <a:custGeom>
              <a:avLst/>
              <a:gdLst/>
              <a:ahLst/>
              <a:cxnLst/>
              <a:rect l="l" t="t" r="r" b="b"/>
              <a:pathLst>
                <a:path w="26669" h="26670">
                  <a:moveTo>
                    <a:pt x="26509" y="13253"/>
                  </a:moveTo>
                  <a:lnTo>
                    <a:pt x="26509" y="20575"/>
                  </a:lnTo>
                  <a:lnTo>
                    <a:pt x="20571" y="26507"/>
                  </a:lnTo>
                  <a:lnTo>
                    <a:pt x="13254" y="26507"/>
                  </a:lnTo>
                  <a:lnTo>
                    <a:pt x="5932" y="26507"/>
                  </a:lnTo>
                  <a:lnTo>
                    <a:pt x="0" y="20575"/>
                  </a:lnTo>
                  <a:lnTo>
                    <a:pt x="0" y="13253"/>
                  </a:lnTo>
                  <a:lnTo>
                    <a:pt x="0" y="5931"/>
                  </a:lnTo>
                  <a:lnTo>
                    <a:pt x="5932" y="0"/>
                  </a:lnTo>
                  <a:lnTo>
                    <a:pt x="13254" y="0"/>
                  </a:lnTo>
                  <a:lnTo>
                    <a:pt x="20571" y="0"/>
                  </a:lnTo>
                  <a:lnTo>
                    <a:pt x="26509" y="5931"/>
                  </a:lnTo>
                  <a:lnTo>
                    <a:pt x="26509" y="13253"/>
                  </a:lnTo>
                  <a:close/>
                </a:path>
              </a:pathLst>
            </a:custGeom>
            <a:ln w="4418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 descr="decorative"/>
          <p:cNvGrpSpPr/>
          <p:nvPr/>
        </p:nvGrpSpPr>
        <p:grpSpPr>
          <a:xfrm>
            <a:off x="866775" y="3752850"/>
            <a:ext cx="447675" cy="447675"/>
            <a:chOff x="866775" y="3752850"/>
            <a:chExt cx="447675" cy="447675"/>
          </a:xfrm>
        </p:grpSpPr>
        <p:sp>
          <p:nvSpPr>
            <p:cNvPr id="25" name="object 25"/>
            <p:cNvSpPr/>
            <p:nvPr/>
          </p:nvSpPr>
          <p:spPr>
            <a:xfrm>
              <a:off x="946678" y="3821263"/>
              <a:ext cx="256540" cy="97790"/>
            </a:xfrm>
            <a:custGeom>
              <a:avLst/>
              <a:gdLst/>
              <a:ahLst/>
              <a:cxnLst/>
              <a:rect l="l" t="t" r="r" b="b"/>
              <a:pathLst>
                <a:path w="256540" h="97789">
                  <a:moveTo>
                    <a:pt x="237698" y="0"/>
                  </a:moveTo>
                  <a:lnTo>
                    <a:pt x="0" y="97195"/>
                  </a:lnTo>
                  <a:lnTo>
                    <a:pt x="136080" y="70245"/>
                  </a:lnTo>
                  <a:lnTo>
                    <a:pt x="223118" y="34901"/>
                  </a:lnTo>
                  <a:lnTo>
                    <a:pt x="229745" y="51690"/>
                  </a:lnTo>
                  <a:lnTo>
                    <a:pt x="256254" y="46388"/>
                  </a:lnTo>
                  <a:lnTo>
                    <a:pt x="237698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46678" y="3821263"/>
              <a:ext cx="256540" cy="97790"/>
            </a:xfrm>
            <a:custGeom>
              <a:avLst/>
              <a:gdLst/>
              <a:ahLst/>
              <a:cxnLst/>
              <a:rect l="l" t="t" r="r" b="b"/>
              <a:pathLst>
                <a:path w="256540" h="97789">
                  <a:moveTo>
                    <a:pt x="223118" y="34901"/>
                  </a:moveTo>
                  <a:lnTo>
                    <a:pt x="229745" y="51690"/>
                  </a:lnTo>
                  <a:lnTo>
                    <a:pt x="256254" y="46388"/>
                  </a:lnTo>
                  <a:lnTo>
                    <a:pt x="237698" y="0"/>
                  </a:lnTo>
                  <a:lnTo>
                    <a:pt x="0" y="97195"/>
                  </a:lnTo>
                  <a:lnTo>
                    <a:pt x="136080" y="70245"/>
                  </a:lnTo>
                  <a:lnTo>
                    <a:pt x="223118" y="34901"/>
                  </a:lnTo>
                  <a:close/>
                </a:path>
              </a:pathLst>
            </a:custGeom>
            <a:ln w="4417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11184" y="3878697"/>
              <a:ext cx="235585" cy="45085"/>
            </a:xfrm>
            <a:custGeom>
              <a:avLst/>
              <a:gdLst/>
              <a:ahLst/>
              <a:cxnLst/>
              <a:rect l="l" t="t" r="r" b="b"/>
              <a:pathLst>
                <a:path w="235584" h="45085">
                  <a:moveTo>
                    <a:pt x="226652" y="0"/>
                  </a:moveTo>
                  <a:lnTo>
                    <a:pt x="0" y="45063"/>
                  </a:lnTo>
                  <a:lnTo>
                    <a:pt x="135638" y="45063"/>
                  </a:lnTo>
                  <a:lnTo>
                    <a:pt x="205445" y="31367"/>
                  </a:lnTo>
                  <a:lnTo>
                    <a:pt x="208538" y="45063"/>
                  </a:lnTo>
                  <a:lnTo>
                    <a:pt x="235489" y="45063"/>
                  </a:lnTo>
                  <a:lnTo>
                    <a:pt x="226652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11184" y="3878697"/>
              <a:ext cx="235585" cy="45085"/>
            </a:xfrm>
            <a:custGeom>
              <a:avLst/>
              <a:gdLst/>
              <a:ahLst/>
              <a:cxnLst/>
              <a:rect l="l" t="t" r="r" b="b"/>
              <a:pathLst>
                <a:path w="235584" h="45085">
                  <a:moveTo>
                    <a:pt x="135638" y="45063"/>
                  </a:moveTo>
                  <a:lnTo>
                    <a:pt x="205445" y="31367"/>
                  </a:lnTo>
                  <a:lnTo>
                    <a:pt x="208538" y="45063"/>
                  </a:lnTo>
                  <a:lnTo>
                    <a:pt x="235489" y="45063"/>
                  </a:lnTo>
                  <a:lnTo>
                    <a:pt x="226652" y="0"/>
                  </a:lnTo>
                  <a:lnTo>
                    <a:pt x="0" y="45063"/>
                  </a:lnTo>
                  <a:lnTo>
                    <a:pt x="135638" y="45063"/>
                  </a:lnTo>
                  <a:close/>
                </a:path>
              </a:pathLst>
            </a:custGeom>
            <a:ln w="4417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76300" y="3762375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0" y="428625"/>
                  </a:moveTo>
                  <a:lnTo>
                    <a:pt x="428625" y="428625"/>
                  </a:lnTo>
                  <a:lnTo>
                    <a:pt x="428625" y="0"/>
                  </a:lnTo>
                  <a:lnTo>
                    <a:pt x="0" y="0"/>
                  </a:lnTo>
                  <a:lnTo>
                    <a:pt x="0" y="42862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7700" y="4552950"/>
            <a:ext cx="10925175" cy="781050"/>
          </a:xfrm>
          <a:custGeom>
            <a:avLst/>
            <a:gdLst/>
            <a:ahLst/>
            <a:cxnLst/>
            <a:rect l="l" t="t" r="r" b="b"/>
            <a:pathLst>
              <a:path w="10925175" h="781050">
                <a:moveTo>
                  <a:pt x="10847070" y="0"/>
                </a:moveTo>
                <a:lnTo>
                  <a:pt x="78104" y="0"/>
                </a:lnTo>
                <a:lnTo>
                  <a:pt x="47700" y="6131"/>
                </a:lnTo>
                <a:lnTo>
                  <a:pt x="22874" y="22859"/>
                </a:lnTo>
                <a:lnTo>
                  <a:pt x="6137" y="47684"/>
                </a:lnTo>
                <a:lnTo>
                  <a:pt x="0" y="78105"/>
                </a:lnTo>
                <a:lnTo>
                  <a:pt x="0" y="702944"/>
                </a:lnTo>
                <a:lnTo>
                  <a:pt x="6137" y="733365"/>
                </a:lnTo>
                <a:lnTo>
                  <a:pt x="22874" y="758190"/>
                </a:lnTo>
                <a:lnTo>
                  <a:pt x="47700" y="774918"/>
                </a:lnTo>
                <a:lnTo>
                  <a:pt x="78104" y="781050"/>
                </a:lnTo>
                <a:lnTo>
                  <a:pt x="10847070" y="781050"/>
                </a:lnTo>
                <a:lnTo>
                  <a:pt x="10877490" y="774918"/>
                </a:lnTo>
                <a:lnTo>
                  <a:pt x="10902315" y="758190"/>
                </a:lnTo>
                <a:lnTo>
                  <a:pt x="10919043" y="733365"/>
                </a:lnTo>
                <a:lnTo>
                  <a:pt x="10925175" y="702944"/>
                </a:lnTo>
                <a:lnTo>
                  <a:pt x="10925175" y="78105"/>
                </a:lnTo>
                <a:lnTo>
                  <a:pt x="10919043" y="47684"/>
                </a:lnTo>
                <a:lnTo>
                  <a:pt x="10902315" y="22859"/>
                </a:lnTo>
                <a:lnTo>
                  <a:pt x="10877490" y="6131"/>
                </a:lnTo>
                <a:lnTo>
                  <a:pt x="10847070" y="0"/>
                </a:lnTo>
                <a:close/>
              </a:path>
            </a:pathLst>
          </a:custGeom>
          <a:solidFill>
            <a:srgbClr val="CCDFE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 descr="decorative"/>
          <p:cNvGrpSpPr/>
          <p:nvPr/>
        </p:nvGrpSpPr>
        <p:grpSpPr>
          <a:xfrm>
            <a:off x="866775" y="4724400"/>
            <a:ext cx="447675" cy="447675"/>
            <a:chOff x="866775" y="4724400"/>
            <a:chExt cx="447675" cy="447675"/>
          </a:xfrm>
        </p:grpSpPr>
        <p:sp>
          <p:nvSpPr>
            <p:cNvPr id="32" name="object 32"/>
            <p:cNvSpPr/>
            <p:nvPr/>
          </p:nvSpPr>
          <p:spPr>
            <a:xfrm>
              <a:off x="1004509" y="4758353"/>
              <a:ext cx="175895" cy="380365"/>
            </a:xfrm>
            <a:custGeom>
              <a:avLst/>
              <a:gdLst/>
              <a:ahLst/>
              <a:cxnLst/>
              <a:rect l="l" t="t" r="r" b="b"/>
              <a:pathLst>
                <a:path w="175894" h="380364">
                  <a:moveTo>
                    <a:pt x="21207" y="282749"/>
                  </a:moveTo>
                  <a:lnTo>
                    <a:pt x="0" y="303030"/>
                  </a:lnTo>
                  <a:lnTo>
                    <a:pt x="7928" y="311265"/>
                  </a:lnTo>
                  <a:lnTo>
                    <a:pt x="16534" y="318757"/>
                  </a:lnTo>
                  <a:lnTo>
                    <a:pt x="53796" y="338019"/>
                  </a:lnTo>
                  <a:lnTo>
                    <a:pt x="72947" y="341202"/>
                  </a:lnTo>
                  <a:lnTo>
                    <a:pt x="72947" y="379945"/>
                  </a:lnTo>
                  <a:lnTo>
                    <a:pt x="99456" y="379945"/>
                  </a:lnTo>
                  <a:lnTo>
                    <a:pt x="99456" y="340183"/>
                  </a:lnTo>
                  <a:lnTo>
                    <a:pt x="121580" y="333870"/>
                  </a:lnTo>
                  <a:lnTo>
                    <a:pt x="141517" y="322738"/>
                  </a:lnTo>
                  <a:lnTo>
                    <a:pt x="153056" y="311778"/>
                  </a:lnTo>
                  <a:lnTo>
                    <a:pt x="72947" y="311778"/>
                  </a:lnTo>
                  <a:lnTo>
                    <a:pt x="58182" y="308248"/>
                  </a:lnTo>
                  <a:lnTo>
                    <a:pt x="44673" y="301836"/>
                  </a:lnTo>
                  <a:lnTo>
                    <a:pt x="32366" y="293138"/>
                  </a:lnTo>
                  <a:lnTo>
                    <a:pt x="21207" y="282749"/>
                  </a:lnTo>
                  <a:close/>
                </a:path>
                <a:path w="175894" h="380364">
                  <a:moveTo>
                    <a:pt x="99456" y="0"/>
                  </a:moveTo>
                  <a:lnTo>
                    <a:pt x="72947" y="0"/>
                  </a:lnTo>
                  <a:lnTo>
                    <a:pt x="72947" y="40073"/>
                  </a:lnTo>
                  <a:lnTo>
                    <a:pt x="66203" y="41649"/>
                  </a:lnTo>
                  <a:lnTo>
                    <a:pt x="25149" y="67158"/>
                  </a:lnTo>
                  <a:lnTo>
                    <a:pt x="5370" y="118696"/>
                  </a:lnTo>
                  <a:lnTo>
                    <a:pt x="10120" y="146546"/>
                  </a:lnTo>
                  <a:lnTo>
                    <a:pt x="20700" y="164722"/>
                  </a:lnTo>
                  <a:lnTo>
                    <a:pt x="35584" y="178272"/>
                  </a:lnTo>
                  <a:lnTo>
                    <a:pt x="53443" y="188351"/>
                  </a:lnTo>
                  <a:lnTo>
                    <a:pt x="72947" y="196116"/>
                  </a:lnTo>
                  <a:lnTo>
                    <a:pt x="72947" y="311778"/>
                  </a:lnTo>
                  <a:lnTo>
                    <a:pt x="153056" y="311778"/>
                  </a:lnTo>
                  <a:lnTo>
                    <a:pt x="154315" y="310582"/>
                  </a:lnTo>
                  <a:lnTo>
                    <a:pt x="99456" y="310582"/>
                  </a:lnTo>
                  <a:lnTo>
                    <a:pt x="99456" y="205040"/>
                  </a:lnTo>
                  <a:lnTo>
                    <a:pt x="157167" y="205040"/>
                  </a:lnTo>
                  <a:lnTo>
                    <a:pt x="152162" y="198808"/>
                  </a:lnTo>
                  <a:lnTo>
                    <a:pt x="140211" y="190431"/>
                  </a:lnTo>
                  <a:lnTo>
                    <a:pt x="127101" y="183976"/>
                  </a:lnTo>
                  <a:lnTo>
                    <a:pt x="113345" y="178830"/>
                  </a:lnTo>
                  <a:lnTo>
                    <a:pt x="99456" y="174379"/>
                  </a:lnTo>
                  <a:lnTo>
                    <a:pt x="99456" y="165897"/>
                  </a:lnTo>
                  <a:lnTo>
                    <a:pt x="57483" y="158775"/>
                  </a:lnTo>
                  <a:lnTo>
                    <a:pt x="35773" y="113610"/>
                  </a:lnTo>
                  <a:lnTo>
                    <a:pt x="42796" y="92851"/>
                  </a:lnTo>
                  <a:lnTo>
                    <a:pt x="58231" y="76831"/>
                  </a:lnTo>
                  <a:lnTo>
                    <a:pt x="62797" y="73903"/>
                  </a:lnTo>
                  <a:lnTo>
                    <a:pt x="67751" y="71624"/>
                  </a:lnTo>
                  <a:lnTo>
                    <a:pt x="72947" y="70068"/>
                  </a:lnTo>
                  <a:lnTo>
                    <a:pt x="99456" y="70068"/>
                  </a:lnTo>
                  <a:lnTo>
                    <a:pt x="99456" y="67553"/>
                  </a:lnTo>
                  <a:lnTo>
                    <a:pt x="165311" y="67553"/>
                  </a:lnTo>
                  <a:lnTo>
                    <a:pt x="153065" y="57190"/>
                  </a:lnTo>
                  <a:lnTo>
                    <a:pt x="136491" y="47706"/>
                  </a:lnTo>
                  <a:lnTo>
                    <a:pt x="118476" y="41374"/>
                  </a:lnTo>
                  <a:lnTo>
                    <a:pt x="99456" y="38395"/>
                  </a:lnTo>
                  <a:lnTo>
                    <a:pt x="99456" y="0"/>
                  </a:lnTo>
                  <a:close/>
                </a:path>
                <a:path w="175894" h="380364">
                  <a:moveTo>
                    <a:pt x="157167" y="205040"/>
                  </a:moveTo>
                  <a:lnTo>
                    <a:pt x="99456" y="205040"/>
                  </a:lnTo>
                  <a:lnTo>
                    <a:pt x="112954" y="210033"/>
                  </a:lnTo>
                  <a:lnTo>
                    <a:pt x="125958" y="216530"/>
                  </a:lnTo>
                  <a:lnTo>
                    <a:pt x="137000" y="225421"/>
                  </a:lnTo>
                  <a:lnTo>
                    <a:pt x="144610" y="237598"/>
                  </a:lnTo>
                  <a:lnTo>
                    <a:pt x="147424" y="252377"/>
                  </a:lnTo>
                  <a:lnTo>
                    <a:pt x="145563" y="267597"/>
                  </a:lnTo>
                  <a:lnTo>
                    <a:pt x="123908" y="299827"/>
                  </a:lnTo>
                  <a:lnTo>
                    <a:pt x="99456" y="310582"/>
                  </a:lnTo>
                  <a:lnTo>
                    <a:pt x="154315" y="310582"/>
                  </a:lnTo>
                  <a:lnTo>
                    <a:pt x="158008" y="307075"/>
                  </a:lnTo>
                  <a:lnTo>
                    <a:pt x="169793" y="287167"/>
                  </a:lnTo>
                  <a:lnTo>
                    <a:pt x="175662" y="264061"/>
                  </a:lnTo>
                  <a:lnTo>
                    <a:pt x="174961" y="240122"/>
                  </a:lnTo>
                  <a:lnTo>
                    <a:pt x="167268" y="217617"/>
                  </a:lnTo>
                  <a:lnTo>
                    <a:pt x="157167" y="205040"/>
                  </a:lnTo>
                  <a:close/>
                </a:path>
                <a:path w="175894" h="380364">
                  <a:moveTo>
                    <a:pt x="99456" y="70068"/>
                  </a:moveTo>
                  <a:lnTo>
                    <a:pt x="72947" y="70068"/>
                  </a:lnTo>
                  <a:lnTo>
                    <a:pt x="72947" y="165897"/>
                  </a:lnTo>
                  <a:lnTo>
                    <a:pt x="99456" y="165897"/>
                  </a:lnTo>
                  <a:lnTo>
                    <a:pt x="99456" y="70068"/>
                  </a:lnTo>
                  <a:close/>
                </a:path>
                <a:path w="175894" h="380364">
                  <a:moveTo>
                    <a:pt x="165311" y="67553"/>
                  </a:moveTo>
                  <a:lnTo>
                    <a:pt x="99456" y="67553"/>
                  </a:lnTo>
                  <a:lnTo>
                    <a:pt x="113109" y="70068"/>
                  </a:lnTo>
                  <a:lnTo>
                    <a:pt x="112838" y="70068"/>
                  </a:lnTo>
                  <a:lnTo>
                    <a:pt x="124980" y="74596"/>
                  </a:lnTo>
                  <a:lnTo>
                    <a:pt x="136398" y="81300"/>
                  </a:lnTo>
                  <a:lnTo>
                    <a:pt x="146554" y="89949"/>
                  </a:lnTo>
                  <a:lnTo>
                    <a:pt x="167761" y="69627"/>
                  </a:lnTo>
                  <a:lnTo>
                    <a:pt x="165311" y="67553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04509" y="4758353"/>
              <a:ext cx="175895" cy="380365"/>
            </a:xfrm>
            <a:custGeom>
              <a:avLst/>
              <a:gdLst/>
              <a:ahLst/>
              <a:cxnLst/>
              <a:rect l="l" t="t" r="r" b="b"/>
              <a:pathLst>
                <a:path w="175894" h="380364">
                  <a:moveTo>
                    <a:pt x="152162" y="198808"/>
                  </a:moveTo>
                  <a:lnTo>
                    <a:pt x="140211" y="190431"/>
                  </a:lnTo>
                  <a:lnTo>
                    <a:pt x="127101" y="183976"/>
                  </a:lnTo>
                  <a:lnTo>
                    <a:pt x="113345" y="178830"/>
                  </a:lnTo>
                  <a:lnTo>
                    <a:pt x="99456" y="174379"/>
                  </a:lnTo>
                  <a:lnTo>
                    <a:pt x="99456" y="67553"/>
                  </a:lnTo>
                  <a:lnTo>
                    <a:pt x="112574" y="69970"/>
                  </a:lnTo>
                  <a:lnTo>
                    <a:pt x="124980" y="74596"/>
                  </a:lnTo>
                  <a:lnTo>
                    <a:pt x="136398" y="81300"/>
                  </a:lnTo>
                  <a:lnTo>
                    <a:pt x="146554" y="89949"/>
                  </a:lnTo>
                  <a:lnTo>
                    <a:pt x="167761" y="69627"/>
                  </a:lnTo>
                  <a:lnTo>
                    <a:pt x="153065" y="57190"/>
                  </a:lnTo>
                  <a:lnTo>
                    <a:pt x="136491" y="47706"/>
                  </a:lnTo>
                  <a:lnTo>
                    <a:pt x="118476" y="41374"/>
                  </a:lnTo>
                  <a:lnTo>
                    <a:pt x="99456" y="38395"/>
                  </a:lnTo>
                  <a:lnTo>
                    <a:pt x="99456" y="0"/>
                  </a:lnTo>
                  <a:lnTo>
                    <a:pt x="72947" y="0"/>
                  </a:lnTo>
                  <a:lnTo>
                    <a:pt x="72947" y="40073"/>
                  </a:lnTo>
                  <a:lnTo>
                    <a:pt x="66203" y="41649"/>
                  </a:lnTo>
                  <a:lnTo>
                    <a:pt x="25149" y="67158"/>
                  </a:lnTo>
                  <a:lnTo>
                    <a:pt x="5370" y="118696"/>
                  </a:lnTo>
                  <a:lnTo>
                    <a:pt x="10120" y="146546"/>
                  </a:lnTo>
                  <a:lnTo>
                    <a:pt x="20700" y="164722"/>
                  </a:lnTo>
                  <a:lnTo>
                    <a:pt x="35584" y="178272"/>
                  </a:lnTo>
                  <a:lnTo>
                    <a:pt x="53443" y="188351"/>
                  </a:lnTo>
                  <a:lnTo>
                    <a:pt x="72947" y="196116"/>
                  </a:lnTo>
                  <a:lnTo>
                    <a:pt x="72947" y="311778"/>
                  </a:lnTo>
                  <a:lnTo>
                    <a:pt x="58182" y="308248"/>
                  </a:lnTo>
                  <a:lnTo>
                    <a:pt x="44673" y="301836"/>
                  </a:lnTo>
                  <a:lnTo>
                    <a:pt x="32366" y="293138"/>
                  </a:lnTo>
                  <a:lnTo>
                    <a:pt x="21207" y="282749"/>
                  </a:lnTo>
                  <a:lnTo>
                    <a:pt x="0" y="303030"/>
                  </a:lnTo>
                  <a:lnTo>
                    <a:pt x="35569" y="331347"/>
                  </a:lnTo>
                  <a:lnTo>
                    <a:pt x="72947" y="341202"/>
                  </a:lnTo>
                  <a:lnTo>
                    <a:pt x="72947" y="379945"/>
                  </a:lnTo>
                  <a:lnTo>
                    <a:pt x="99456" y="379945"/>
                  </a:lnTo>
                  <a:lnTo>
                    <a:pt x="99456" y="340183"/>
                  </a:lnTo>
                  <a:lnTo>
                    <a:pt x="121580" y="333870"/>
                  </a:lnTo>
                  <a:lnTo>
                    <a:pt x="141517" y="322738"/>
                  </a:lnTo>
                  <a:lnTo>
                    <a:pt x="158008" y="307075"/>
                  </a:lnTo>
                  <a:lnTo>
                    <a:pt x="169793" y="287167"/>
                  </a:lnTo>
                  <a:lnTo>
                    <a:pt x="175662" y="264061"/>
                  </a:lnTo>
                  <a:lnTo>
                    <a:pt x="174961" y="240122"/>
                  </a:lnTo>
                  <a:lnTo>
                    <a:pt x="167268" y="217617"/>
                  </a:lnTo>
                  <a:lnTo>
                    <a:pt x="152162" y="198808"/>
                  </a:lnTo>
                  <a:close/>
                </a:path>
                <a:path w="175894" h="380364">
                  <a:moveTo>
                    <a:pt x="50856" y="153438"/>
                  </a:moveTo>
                  <a:lnTo>
                    <a:pt x="38135" y="135131"/>
                  </a:lnTo>
                  <a:lnTo>
                    <a:pt x="35773" y="113610"/>
                  </a:lnTo>
                  <a:lnTo>
                    <a:pt x="42796" y="92851"/>
                  </a:lnTo>
                  <a:lnTo>
                    <a:pt x="58231" y="76831"/>
                  </a:lnTo>
                  <a:lnTo>
                    <a:pt x="62797" y="73903"/>
                  </a:lnTo>
                  <a:lnTo>
                    <a:pt x="67751" y="71624"/>
                  </a:lnTo>
                  <a:lnTo>
                    <a:pt x="72947" y="70068"/>
                  </a:lnTo>
                  <a:lnTo>
                    <a:pt x="72947" y="165897"/>
                  </a:lnTo>
                  <a:lnTo>
                    <a:pt x="64947" y="162987"/>
                  </a:lnTo>
                  <a:lnTo>
                    <a:pt x="57483" y="158775"/>
                  </a:lnTo>
                  <a:lnTo>
                    <a:pt x="50856" y="153438"/>
                  </a:lnTo>
                  <a:close/>
                </a:path>
                <a:path w="175894" h="380364">
                  <a:moveTo>
                    <a:pt x="130778" y="294018"/>
                  </a:moveTo>
                  <a:lnTo>
                    <a:pt x="123908" y="299827"/>
                  </a:lnTo>
                  <a:lnTo>
                    <a:pt x="116316" y="304567"/>
                  </a:lnTo>
                  <a:lnTo>
                    <a:pt x="108125" y="308173"/>
                  </a:lnTo>
                  <a:lnTo>
                    <a:pt x="99456" y="310582"/>
                  </a:lnTo>
                  <a:lnTo>
                    <a:pt x="99456" y="205040"/>
                  </a:lnTo>
                  <a:lnTo>
                    <a:pt x="137000" y="225421"/>
                  </a:lnTo>
                  <a:lnTo>
                    <a:pt x="147424" y="252377"/>
                  </a:lnTo>
                  <a:lnTo>
                    <a:pt x="145563" y="267597"/>
                  </a:lnTo>
                  <a:lnTo>
                    <a:pt x="139767" y="281922"/>
                  </a:lnTo>
                  <a:lnTo>
                    <a:pt x="130778" y="294018"/>
                  </a:lnTo>
                  <a:close/>
                </a:path>
              </a:pathLst>
            </a:custGeom>
            <a:ln w="4418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76300" y="4733925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0" y="428625"/>
                  </a:moveTo>
                  <a:lnTo>
                    <a:pt x="428625" y="428625"/>
                  </a:lnTo>
                  <a:lnTo>
                    <a:pt x="428625" y="0"/>
                  </a:lnTo>
                  <a:lnTo>
                    <a:pt x="0" y="0"/>
                  </a:lnTo>
                  <a:lnTo>
                    <a:pt x="0" y="42862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7700" y="5534025"/>
            <a:ext cx="10925175" cy="771525"/>
          </a:xfrm>
          <a:custGeom>
            <a:avLst/>
            <a:gdLst/>
            <a:ahLst/>
            <a:cxnLst/>
            <a:rect l="l" t="t" r="r" b="b"/>
            <a:pathLst>
              <a:path w="10925175" h="771525">
                <a:moveTo>
                  <a:pt x="10848086" y="0"/>
                </a:moveTo>
                <a:lnTo>
                  <a:pt x="77152" y="0"/>
                </a:lnTo>
                <a:lnTo>
                  <a:pt x="47121" y="6063"/>
                </a:lnTo>
                <a:lnTo>
                  <a:pt x="22598" y="22598"/>
                </a:lnTo>
                <a:lnTo>
                  <a:pt x="6063" y="47121"/>
                </a:lnTo>
                <a:lnTo>
                  <a:pt x="0" y="77152"/>
                </a:lnTo>
                <a:lnTo>
                  <a:pt x="0" y="694372"/>
                </a:lnTo>
                <a:lnTo>
                  <a:pt x="6063" y="724403"/>
                </a:lnTo>
                <a:lnTo>
                  <a:pt x="22598" y="748926"/>
                </a:lnTo>
                <a:lnTo>
                  <a:pt x="47121" y="765461"/>
                </a:lnTo>
                <a:lnTo>
                  <a:pt x="77152" y="771525"/>
                </a:lnTo>
                <a:lnTo>
                  <a:pt x="10848086" y="771525"/>
                </a:lnTo>
                <a:lnTo>
                  <a:pt x="10878079" y="765461"/>
                </a:lnTo>
                <a:lnTo>
                  <a:pt x="10902584" y="748926"/>
                </a:lnTo>
                <a:lnTo>
                  <a:pt x="10919112" y="724403"/>
                </a:lnTo>
                <a:lnTo>
                  <a:pt x="10925175" y="694372"/>
                </a:lnTo>
                <a:lnTo>
                  <a:pt x="10925175" y="77152"/>
                </a:lnTo>
                <a:lnTo>
                  <a:pt x="10919112" y="47121"/>
                </a:lnTo>
                <a:lnTo>
                  <a:pt x="10902584" y="22598"/>
                </a:lnTo>
                <a:lnTo>
                  <a:pt x="10878079" y="6063"/>
                </a:lnTo>
                <a:lnTo>
                  <a:pt x="10848086" y="0"/>
                </a:lnTo>
                <a:close/>
              </a:path>
            </a:pathLst>
          </a:custGeom>
          <a:solidFill>
            <a:srgbClr val="CCDFE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6" name="object 36" descr="decorative"/>
          <p:cNvGrpSpPr/>
          <p:nvPr/>
        </p:nvGrpSpPr>
        <p:grpSpPr>
          <a:xfrm>
            <a:off x="866775" y="5695950"/>
            <a:ext cx="447675" cy="438150"/>
            <a:chOff x="866775" y="5695950"/>
            <a:chExt cx="447675" cy="438150"/>
          </a:xfrm>
        </p:grpSpPr>
        <p:sp>
          <p:nvSpPr>
            <p:cNvPr id="37" name="object 37"/>
            <p:cNvSpPr/>
            <p:nvPr/>
          </p:nvSpPr>
          <p:spPr>
            <a:xfrm>
              <a:off x="909122" y="5844919"/>
              <a:ext cx="367665" cy="229870"/>
            </a:xfrm>
            <a:custGeom>
              <a:avLst/>
              <a:gdLst/>
              <a:ahLst/>
              <a:cxnLst/>
              <a:rect l="l" t="t" r="r" b="b"/>
              <a:pathLst>
                <a:path w="367665" h="229870">
                  <a:moveTo>
                    <a:pt x="367152" y="0"/>
                  </a:moveTo>
                  <a:lnTo>
                    <a:pt x="296461" y="0"/>
                  </a:lnTo>
                  <a:lnTo>
                    <a:pt x="322528" y="25486"/>
                  </a:lnTo>
                  <a:lnTo>
                    <a:pt x="203679" y="141687"/>
                  </a:lnTo>
                  <a:lnTo>
                    <a:pt x="137406" y="76891"/>
                  </a:lnTo>
                  <a:lnTo>
                    <a:pt x="0" y="211235"/>
                  </a:lnTo>
                  <a:lnTo>
                    <a:pt x="18556" y="229376"/>
                  </a:lnTo>
                  <a:lnTo>
                    <a:pt x="137406" y="113177"/>
                  </a:lnTo>
                  <a:lnTo>
                    <a:pt x="203679" y="177973"/>
                  </a:lnTo>
                  <a:lnTo>
                    <a:pt x="296461" y="87259"/>
                  </a:lnTo>
                  <a:lnTo>
                    <a:pt x="341085" y="43629"/>
                  </a:lnTo>
                  <a:lnTo>
                    <a:pt x="367152" y="69116"/>
                  </a:lnTo>
                  <a:lnTo>
                    <a:pt x="367152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909122" y="5844919"/>
              <a:ext cx="367665" cy="229870"/>
            </a:xfrm>
            <a:custGeom>
              <a:avLst/>
              <a:gdLst/>
              <a:ahLst/>
              <a:cxnLst/>
              <a:rect l="l" t="t" r="r" b="b"/>
              <a:pathLst>
                <a:path w="367665" h="229870">
                  <a:moveTo>
                    <a:pt x="296461" y="87259"/>
                  </a:moveTo>
                  <a:lnTo>
                    <a:pt x="341085" y="43629"/>
                  </a:lnTo>
                  <a:lnTo>
                    <a:pt x="367152" y="69116"/>
                  </a:lnTo>
                  <a:lnTo>
                    <a:pt x="367152" y="0"/>
                  </a:lnTo>
                  <a:lnTo>
                    <a:pt x="296461" y="0"/>
                  </a:lnTo>
                  <a:lnTo>
                    <a:pt x="322528" y="25486"/>
                  </a:lnTo>
                  <a:lnTo>
                    <a:pt x="278788" y="68252"/>
                  </a:lnTo>
                  <a:lnTo>
                    <a:pt x="203679" y="141687"/>
                  </a:lnTo>
                  <a:lnTo>
                    <a:pt x="137406" y="76891"/>
                  </a:lnTo>
                  <a:lnTo>
                    <a:pt x="0" y="211235"/>
                  </a:lnTo>
                  <a:lnTo>
                    <a:pt x="18556" y="229376"/>
                  </a:lnTo>
                  <a:lnTo>
                    <a:pt x="137406" y="113177"/>
                  </a:lnTo>
                  <a:lnTo>
                    <a:pt x="203679" y="177973"/>
                  </a:lnTo>
                  <a:lnTo>
                    <a:pt x="296461" y="87259"/>
                  </a:lnTo>
                  <a:close/>
                </a:path>
              </a:pathLst>
            </a:custGeom>
            <a:ln w="4347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36075" y="5772561"/>
              <a:ext cx="44450" cy="43815"/>
            </a:xfrm>
            <a:custGeom>
              <a:avLst/>
              <a:gdLst/>
              <a:ahLst/>
              <a:cxnLst/>
              <a:rect l="l" t="t" r="r" b="b"/>
              <a:pathLst>
                <a:path w="44450" h="43814">
                  <a:moveTo>
                    <a:pt x="22090" y="0"/>
                  </a:moveTo>
                  <a:lnTo>
                    <a:pt x="13492" y="1697"/>
                  </a:lnTo>
                  <a:lnTo>
                    <a:pt x="6470" y="6326"/>
                  </a:lnTo>
                  <a:lnTo>
                    <a:pt x="1736" y="13191"/>
                  </a:lnTo>
                  <a:lnTo>
                    <a:pt x="0" y="21598"/>
                  </a:lnTo>
                  <a:lnTo>
                    <a:pt x="1736" y="30005"/>
                  </a:lnTo>
                  <a:lnTo>
                    <a:pt x="6470" y="36871"/>
                  </a:lnTo>
                  <a:lnTo>
                    <a:pt x="13492" y="41500"/>
                  </a:lnTo>
                  <a:lnTo>
                    <a:pt x="22090" y="43197"/>
                  </a:lnTo>
                  <a:lnTo>
                    <a:pt x="30689" y="41500"/>
                  </a:lnTo>
                  <a:lnTo>
                    <a:pt x="37711" y="36871"/>
                  </a:lnTo>
                  <a:lnTo>
                    <a:pt x="42445" y="30005"/>
                  </a:lnTo>
                  <a:lnTo>
                    <a:pt x="44181" y="21598"/>
                  </a:lnTo>
                  <a:lnTo>
                    <a:pt x="42445" y="13191"/>
                  </a:lnTo>
                  <a:lnTo>
                    <a:pt x="37711" y="6326"/>
                  </a:lnTo>
                  <a:lnTo>
                    <a:pt x="30689" y="1697"/>
                  </a:lnTo>
                  <a:lnTo>
                    <a:pt x="2209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36075" y="5772561"/>
              <a:ext cx="44450" cy="43815"/>
            </a:xfrm>
            <a:custGeom>
              <a:avLst/>
              <a:gdLst/>
              <a:ahLst/>
              <a:cxnLst/>
              <a:rect l="l" t="t" r="r" b="b"/>
              <a:pathLst>
                <a:path w="44450" h="43814">
                  <a:moveTo>
                    <a:pt x="44181" y="21598"/>
                  </a:moveTo>
                  <a:lnTo>
                    <a:pt x="42445" y="30005"/>
                  </a:lnTo>
                  <a:lnTo>
                    <a:pt x="37711" y="36871"/>
                  </a:lnTo>
                  <a:lnTo>
                    <a:pt x="30689" y="41500"/>
                  </a:lnTo>
                  <a:lnTo>
                    <a:pt x="22090" y="43197"/>
                  </a:lnTo>
                  <a:lnTo>
                    <a:pt x="13492" y="41500"/>
                  </a:lnTo>
                  <a:lnTo>
                    <a:pt x="6470" y="36871"/>
                  </a:lnTo>
                  <a:lnTo>
                    <a:pt x="1736" y="30005"/>
                  </a:lnTo>
                  <a:lnTo>
                    <a:pt x="0" y="21598"/>
                  </a:lnTo>
                  <a:lnTo>
                    <a:pt x="1736" y="13191"/>
                  </a:lnTo>
                  <a:lnTo>
                    <a:pt x="6470" y="6326"/>
                  </a:lnTo>
                  <a:lnTo>
                    <a:pt x="13492" y="1697"/>
                  </a:lnTo>
                  <a:lnTo>
                    <a:pt x="22090" y="0"/>
                  </a:lnTo>
                  <a:lnTo>
                    <a:pt x="30689" y="1697"/>
                  </a:lnTo>
                  <a:lnTo>
                    <a:pt x="37711" y="6326"/>
                  </a:lnTo>
                  <a:lnTo>
                    <a:pt x="42445" y="13191"/>
                  </a:lnTo>
                  <a:lnTo>
                    <a:pt x="44181" y="21598"/>
                  </a:lnTo>
                  <a:close/>
                </a:path>
              </a:pathLst>
            </a:custGeom>
            <a:ln w="4367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04241" y="5820081"/>
              <a:ext cx="281305" cy="185420"/>
            </a:xfrm>
            <a:custGeom>
              <a:avLst/>
              <a:gdLst/>
              <a:ahLst/>
              <a:cxnLst/>
              <a:rect l="l" t="t" r="r" b="b"/>
              <a:pathLst>
                <a:path w="281305" h="185420">
                  <a:moveTo>
                    <a:pt x="49506" y="120950"/>
                  </a:moveTo>
                  <a:lnTo>
                    <a:pt x="31833" y="120950"/>
                  </a:lnTo>
                  <a:lnTo>
                    <a:pt x="31833" y="185274"/>
                  </a:lnTo>
                  <a:lnTo>
                    <a:pt x="49506" y="167995"/>
                  </a:lnTo>
                  <a:lnTo>
                    <a:pt x="49506" y="120950"/>
                  </a:lnTo>
                  <a:close/>
                </a:path>
                <a:path w="281305" h="185420">
                  <a:moveTo>
                    <a:pt x="76015" y="120950"/>
                  </a:moveTo>
                  <a:lnTo>
                    <a:pt x="58343" y="120950"/>
                  </a:lnTo>
                  <a:lnTo>
                    <a:pt x="58343" y="159355"/>
                  </a:lnTo>
                  <a:lnTo>
                    <a:pt x="76015" y="142076"/>
                  </a:lnTo>
                  <a:lnTo>
                    <a:pt x="76015" y="120950"/>
                  </a:lnTo>
                  <a:close/>
                </a:path>
                <a:path w="281305" h="185420">
                  <a:moveTo>
                    <a:pt x="252519" y="26693"/>
                  </a:moveTo>
                  <a:lnTo>
                    <a:pt x="208337" y="26693"/>
                  </a:lnTo>
                  <a:lnTo>
                    <a:pt x="208337" y="142076"/>
                  </a:lnTo>
                  <a:lnTo>
                    <a:pt x="226010" y="124711"/>
                  </a:lnTo>
                  <a:lnTo>
                    <a:pt x="226010" y="95031"/>
                  </a:lnTo>
                  <a:lnTo>
                    <a:pt x="252519" y="95031"/>
                  </a:lnTo>
                  <a:lnTo>
                    <a:pt x="252519" y="26693"/>
                  </a:lnTo>
                  <a:close/>
                </a:path>
                <a:path w="281305" h="185420">
                  <a:moveTo>
                    <a:pt x="94472" y="25915"/>
                  </a:moveTo>
                  <a:lnTo>
                    <a:pt x="31833" y="25915"/>
                  </a:lnTo>
                  <a:lnTo>
                    <a:pt x="31824" y="56631"/>
                  </a:lnTo>
                  <a:lnTo>
                    <a:pt x="18578" y="120950"/>
                  </a:lnTo>
                  <a:lnTo>
                    <a:pt x="89270" y="120950"/>
                  </a:lnTo>
                  <a:lnTo>
                    <a:pt x="76015" y="56631"/>
                  </a:lnTo>
                  <a:lnTo>
                    <a:pt x="76015" y="26393"/>
                  </a:lnTo>
                  <a:lnTo>
                    <a:pt x="94584" y="26393"/>
                  </a:lnTo>
                  <a:lnTo>
                    <a:pt x="94472" y="25915"/>
                  </a:lnTo>
                  <a:close/>
                </a:path>
                <a:path w="281305" h="185420">
                  <a:moveTo>
                    <a:pt x="252519" y="95031"/>
                  </a:moveTo>
                  <a:lnTo>
                    <a:pt x="234846" y="95031"/>
                  </a:lnTo>
                  <a:lnTo>
                    <a:pt x="234846" y="116244"/>
                  </a:lnTo>
                  <a:lnTo>
                    <a:pt x="252389" y="99092"/>
                  </a:lnTo>
                  <a:lnTo>
                    <a:pt x="252519" y="99092"/>
                  </a:lnTo>
                  <a:lnTo>
                    <a:pt x="252519" y="95031"/>
                  </a:lnTo>
                  <a:close/>
                </a:path>
                <a:path w="281305" h="185420">
                  <a:moveTo>
                    <a:pt x="164379" y="26693"/>
                  </a:moveTo>
                  <a:lnTo>
                    <a:pt x="119844" y="26693"/>
                  </a:lnTo>
                  <a:lnTo>
                    <a:pt x="119844" y="99092"/>
                  </a:lnTo>
                  <a:lnTo>
                    <a:pt x="129605" y="89502"/>
                  </a:lnTo>
                  <a:lnTo>
                    <a:pt x="135450" y="85704"/>
                  </a:lnTo>
                  <a:lnTo>
                    <a:pt x="141840" y="84485"/>
                  </a:lnTo>
                  <a:lnTo>
                    <a:pt x="164379" y="84485"/>
                  </a:lnTo>
                  <a:lnTo>
                    <a:pt x="164379" y="26693"/>
                  </a:lnTo>
                  <a:close/>
                </a:path>
                <a:path w="281305" h="185420">
                  <a:moveTo>
                    <a:pt x="164379" y="84485"/>
                  </a:moveTo>
                  <a:lnTo>
                    <a:pt x="142362" y="84485"/>
                  </a:lnTo>
                  <a:lnTo>
                    <a:pt x="148762" y="85704"/>
                  </a:lnTo>
                  <a:lnTo>
                    <a:pt x="154612" y="89502"/>
                  </a:lnTo>
                  <a:lnTo>
                    <a:pt x="164379" y="98706"/>
                  </a:lnTo>
                  <a:lnTo>
                    <a:pt x="164379" y="84485"/>
                  </a:lnTo>
                  <a:close/>
                </a:path>
                <a:path w="281305" h="185420">
                  <a:moveTo>
                    <a:pt x="53790" y="0"/>
                  </a:moveTo>
                  <a:lnTo>
                    <a:pt x="16784" y="13330"/>
                  </a:lnTo>
                  <a:lnTo>
                    <a:pt x="1258" y="79653"/>
                  </a:lnTo>
                  <a:lnTo>
                    <a:pt x="0" y="84485"/>
                  </a:lnTo>
                  <a:lnTo>
                    <a:pt x="3049" y="89502"/>
                  </a:lnTo>
                  <a:lnTo>
                    <a:pt x="3401" y="89502"/>
                  </a:lnTo>
                  <a:lnTo>
                    <a:pt x="8666" y="90815"/>
                  </a:lnTo>
                  <a:lnTo>
                    <a:pt x="13959" y="90815"/>
                  </a:lnTo>
                  <a:lnTo>
                    <a:pt x="17632" y="87993"/>
                  </a:lnTo>
                  <a:lnTo>
                    <a:pt x="17824" y="87290"/>
                  </a:lnTo>
                  <a:lnTo>
                    <a:pt x="31656" y="26693"/>
                  </a:lnTo>
                  <a:lnTo>
                    <a:pt x="31724" y="26393"/>
                  </a:lnTo>
                  <a:lnTo>
                    <a:pt x="31833" y="25915"/>
                  </a:lnTo>
                  <a:lnTo>
                    <a:pt x="94472" y="25915"/>
                  </a:lnTo>
                  <a:lnTo>
                    <a:pt x="91923" y="15035"/>
                  </a:lnTo>
                  <a:lnTo>
                    <a:pt x="62785" y="723"/>
                  </a:lnTo>
                  <a:lnTo>
                    <a:pt x="53790" y="0"/>
                  </a:lnTo>
                  <a:close/>
                </a:path>
                <a:path w="281305" h="185420">
                  <a:moveTo>
                    <a:pt x="94584" y="26393"/>
                  </a:moveTo>
                  <a:lnTo>
                    <a:pt x="76015" y="26393"/>
                  </a:lnTo>
                  <a:lnTo>
                    <a:pt x="89270" y="82809"/>
                  </a:lnTo>
                  <a:lnTo>
                    <a:pt x="89659" y="87290"/>
                  </a:lnTo>
                  <a:lnTo>
                    <a:pt x="93602" y="90815"/>
                  </a:lnTo>
                  <a:lnTo>
                    <a:pt x="102062" y="90815"/>
                  </a:lnTo>
                  <a:lnTo>
                    <a:pt x="106838" y="82809"/>
                  </a:lnTo>
                  <a:lnTo>
                    <a:pt x="106943" y="82072"/>
                  </a:lnTo>
                  <a:lnTo>
                    <a:pt x="116405" y="41426"/>
                  </a:lnTo>
                  <a:lnTo>
                    <a:pt x="98106" y="41426"/>
                  </a:lnTo>
                  <a:lnTo>
                    <a:pt x="94655" y="26693"/>
                  </a:lnTo>
                  <a:lnTo>
                    <a:pt x="94584" y="26393"/>
                  </a:lnTo>
                  <a:close/>
                </a:path>
                <a:path w="281305" h="185420">
                  <a:moveTo>
                    <a:pt x="182912" y="26693"/>
                  </a:moveTo>
                  <a:lnTo>
                    <a:pt x="164379" y="26693"/>
                  </a:lnTo>
                  <a:lnTo>
                    <a:pt x="178558" y="87993"/>
                  </a:lnTo>
                  <a:lnTo>
                    <a:pt x="182258" y="90815"/>
                  </a:lnTo>
                  <a:lnTo>
                    <a:pt x="190472" y="90815"/>
                  </a:lnTo>
                  <a:lnTo>
                    <a:pt x="194054" y="87993"/>
                  </a:lnTo>
                  <a:lnTo>
                    <a:pt x="194326" y="87290"/>
                  </a:lnTo>
                  <a:lnTo>
                    <a:pt x="194958" y="84485"/>
                  </a:lnTo>
                  <a:lnTo>
                    <a:pt x="204729" y="42244"/>
                  </a:lnTo>
                  <a:lnTo>
                    <a:pt x="186470" y="42244"/>
                  </a:lnTo>
                  <a:lnTo>
                    <a:pt x="182912" y="26693"/>
                  </a:lnTo>
                  <a:close/>
                </a:path>
                <a:path w="281305" h="185420">
                  <a:moveTo>
                    <a:pt x="271222" y="26693"/>
                  </a:moveTo>
                  <a:lnTo>
                    <a:pt x="252519" y="26693"/>
                  </a:lnTo>
                  <a:lnTo>
                    <a:pt x="266439" y="85182"/>
                  </a:lnTo>
                  <a:lnTo>
                    <a:pt x="266704" y="85182"/>
                  </a:lnTo>
                  <a:lnTo>
                    <a:pt x="281284" y="70927"/>
                  </a:lnTo>
                  <a:lnTo>
                    <a:pt x="271222" y="26693"/>
                  </a:lnTo>
                  <a:close/>
                </a:path>
                <a:path w="281305" h="185420">
                  <a:moveTo>
                    <a:pt x="230517" y="0"/>
                  </a:moveTo>
                  <a:lnTo>
                    <a:pt x="193510" y="13330"/>
                  </a:lnTo>
                  <a:lnTo>
                    <a:pt x="186470" y="42244"/>
                  </a:lnTo>
                  <a:lnTo>
                    <a:pt x="204729" y="42244"/>
                  </a:lnTo>
                  <a:lnTo>
                    <a:pt x="208328" y="26693"/>
                  </a:lnTo>
                  <a:lnTo>
                    <a:pt x="271222" y="26693"/>
                  </a:lnTo>
                  <a:lnTo>
                    <a:pt x="269002" y="16930"/>
                  </a:lnTo>
                  <a:lnTo>
                    <a:pt x="268628" y="15035"/>
                  </a:lnTo>
                  <a:lnTo>
                    <a:pt x="267576" y="13330"/>
                  </a:lnTo>
                  <a:lnTo>
                    <a:pt x="260716" y="8043"/>
                  </a:lnTo>
                  <a:lnTo>
                    <a:pt x="254898" y="5007"/>
                  </a:lnTo>
                  <a:lnTo>
                    <a:pt x="248325" y="2894"/>
                  </a:lnTo>
                  <a:lnTo>
                    <a:pt x="239512" y="723"/>
                  </a:lnTo>
                  <a:lnTo>
                    <a:pt x="230517" y="0"/>
                  </a:lnTo>
                  <a:close/>
                </a:path>
                <a:path w="281305" h="185420">
                  <a:moveTo>
                    <a:pt x="146136" y="301"/>
                  </a:moveTo>
                  <a:lnTo>
                    <a:pt x="106943" y="12092"/>
                  </a:lnTo>
                  <a:lnTo>
                    <a:pt x="103938" y="16930"/>
                  </a:lnTo>
                  <a:lnTo>
                    <a:pt x="98106" y="41426"/>
                  </a:lnTo>
                  <a:lnTo>
                    <a:pt x="116405" y="41426"/>
                  </a:lnTo>
                  <a:lnTo>
                    <a:pt x="119834" y="26693"/>
                  </a:lnTo>
                  <a:lnTo>
                    <a:pt x="182912" y="26693"/>
                  </a:lnTo>
                  <a:lnTo>
                    <a:pt x="180679" y="16930"/>
                  </a:lnTo>
                  <a:lnTo>
                    <a:pt x="180276" y="15035"/>
                  </a:lnTo>
                  <a:lnTo>
                    <a:pt x="179209" y="13330"/>
                  </a:lnTo>
                  <a:lnTo>
                    <a:pt x="172353" y="8043"/>
                  </a:lnTo>
                  <a:lnTo>
                    <a:pt x="166534" y="5007"/>
                  </a:lnTo>
                  <a:lnTo>
                    <a:pt x="159961" y="2894"/>
                  </a:lnTo>
                  <a:lnTo>
                    <a:pt x="146136" y="301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904241" y="5820081"/>
              <a:ext cx="281305" cy="185420"/>
            </a:xfrm>
            <a:custGeom>
              <a:avLst/>
              <a:gdLst/>
              <a:ahLst/>
              <a:cxnLst/>
              <a:rect l="l" t="t" r="r" b="b"/>
              <a:pathLst>
                <a:path w="281305" h="185420">
                  <a:moveTo>
                    <a:pt x="266745" y="85142"/>
                  </a:moveTo>
                  <a:lnTo>
                    <a:pt x="271164" y="80822"/>
                  </a:lnTo>
                  <a:lnTo>
                    <a:pt x="281284" y="70927"/>
                  </a:lnTo>
                  <a:lnTo>
                    <a:pt x="269002" y="16930"/>
                  </a:lnTo>
                  <a:lnTo>
                    <a:pt x="268625" y="15018"/>
                  </a:lnTo>
                  <a:lnTo>
                    <a:pt x="230517" y="0"/>
                  </a:lnTo>
                  <a:lnTo>
                    <a:pt x="221523" y="723"/>
                  </a:lnTo>
                  <a:lnTo>
                    <a:pt x="186470" y="42244"/>
                  </a:lnTo>
                  <a:lnTo>
                    <a:pt x="180679" y="16930"/>
                  </a:lnTo>
                  <a:lnTo>
                    <a:pt x="180273" y="15018"/>
                  </a:lnTo>
                  <a:lnTo>
                    <a:pt x="179195" y="13307"/>
                  </a:lnTo>
                  <a:lnTo>
                    <a:pt x="146136" y="301"/>
                  </a:lnTo>
                  <a:lnTo>
                    <a:pt x="132281" y="1041"/>
                  </a:lnTo>
                  <a:lnTo>
                    <a:pt x="103938" y="16930"/>
                  </a:lnTo>
                  <a:lnTo>
                    <a:pt x="98106" y="41426"/>
                  </a:lnTo>
                  <a:lnTo>
                    <a:pt x="92363" y="16930"/>
                  </a:lnTo>
                  <a:lnTo>
                    <a:pt x="91921" y="15024"/>
                  </a:lnTo>
                  <a:lnTo>
                    <a:pt x="53790" y="0"/>
                  </a:lnTo>
                  <a:lnTo>
                    <a:pt x="44796" y="723"/>
                  </a:lnTo>
                  <a:lnTo>
                    <a:pt x="15308" y="16930"/>
                  </a:lnTo>
                  <a:lnTo>
                    <a:pt x="1258" y="79653"/>
                  </a:lnTo>
                  <a:lnTo>
                    <a:pt x="8768" y="90752"/>
                  </a:lnTo>
                  <a:lnTo>
                    <a:pt x="9256" y="90752"/>
                  </a:lnTo>
                  <a:lnTo>
                    <a:pt x="9741" y="90711"/>
                  </a:lnTo>
                  <a:lnTo>
                    <a:pt x="13966" y="90809"/>
                  </a:lnTo>
                  <a:lnTo>
                    <a:pt x="17670" y="87964"/>
                  </a:lnTo>
                  <a:lnTo>
                    <a:pt x="18578" y="83932"/>
                  </a:lnTo>
                  <a:lnTo>
                    <a:pt x="31833" y="25915"/>
                  </a:lnTo>
                  <a:lnTo>
                    <a:pt x="31833" y="56585"/>
                  </a:lnTo>
                  <a:lnTo>
                    <a:pt x="18578" y="120950"/>
                  </a:lnTo>
                  <a:lnTo>
                    <a:pt x="31833" y="120950"/>
                  </a:lnTo>
                  <a:lnTo>
                    <a:pt x="31833" y="185274"/>
                  </a:lnTo>
                  <a:lnTo>
                    <a:pt x="49506" y="167995"/>
                  </a:lnTo>
                  <a:lnTo>
                    <a:pt x="49506" y="120950"/>
                  </a:lnTo>
                  <a:lnTo>
                    <a:pt x="58343" y="120950"/>
                  </a:lnTo>
                  <a:lnTo>
                    <a:pt x="58343" y="159355"/>
                  </a:lnTo>
                  <a:lnTo>
                    <a:pt x="76015" y="142076"/>
                  </a:lnTo>
                  <a:lnTo>
                    <a:pt x="76015" y="120950"/>
                  </a:lnTo>
                  <a:lnTo>
                    <a:pt x="89270" y="120950"/>
                  </a:lnTo>
                  <a:lnTo>
                    <a:pt x="76015" y="56631"/>
                  </a:lnTo>
                  <a:lnTo>
                    <a:pt x="76015" y="26393"/>
                  </a:lnTo>
                  <a:lnTo>
                    <a:pt x="89270" y="82809"/>
                  </a:lnTo>
                  <a:lnTo>
                    <a:pt x="89659" y="87290"/>
                  </a:lnTo>
                  <a:lnTo>
                    <a:pt x="93505" y="90729"/>
                  </a:lnTo>
                  <a:lnTo>
                    <a:pt x="98106" y="90711"/>
                  </a:lnTo>
                  <a:lnTo>
                    <a:pt x="102230" y="90683"/>
                  </a:lnTo>
                  <a:lnTo>
                    <a:pt x="105788" y="87872"/>
                  </a:lnTo>
                  <a:lnTo>
                    <a:pt x="106677" y="83932"/>
                  </a:lnTo>
                  <a:lnTo>
                    <a:pt x="106943" y="82072"/>
                  </a:lnTo>
                  <a:lnTo>
                    <a:pt x="119844" y="26652"/>
                  </a:lnTo>
                  <a:lnTo>
                    <a:pt x="119844" y="99092"/>
                  </a:lnTo>
                  <a:lnTo>
                    <a:pt x="129605" y="89502"/>
                  </a:lnTo>
                  <a:lnTo>
                    <a:pt x="135450" y="85704"/>
                  </a:lnTo>
                  <a:lnTo>
                    <a:pt x="142100" y="84436"/>
                  </a:lnTo>
                  <a:lnTo>
                    <a:pt x="148752" y="85698"/>
                  </a:lnTo>
                  <a:lnTo>
                    <a:pt x="154600" y="89490"/>
                  </a:lnTo>
                  <a:lnTo>
                    <a:pt x="164379" y="98706"/>
                  </a:lnTo>
                  <a:lnTo>
                    <a:pt x="164379" y="26693"/>
                  </a:lnTo>
                  <a:lnTo>
                    <a:pt x="177634" y="83973"/>
                  </a:lnTo>
                  <a:lnTo>
                    <a:pt x="178558" y="87993"/>
                  </a:lnTo>
                  <a:lnTo>
                    <a:pt x="182258" y="90815"/>
                  </a:lnTo>
                  <a:lnTo>
                    <a:pt x="186470" y="90711"/>
                  </a:lnTo>
                  <a:lnTo>
                    <a:pt x="190611" y="90706"/>
                  </a:lnTo>
                  <a:lnTo>
                    <a:pt x="194193" y="87883"/>
                  </a:lnTo>
                  <a:lnTo>
                    <a:pt x="195082" y="83932"/>
                  </a:lnTo>
                  <a:lnTo>
                    <a:pt x="208337" y="26652"/>
                  </a:lnTo>
                  <a:lnTo>
                    <a:pt x="208337" y="141990"/>
                  </a:lnTo>
                  <a:lnTo>
                    <a:pt x="226010" y="124711"/>
                  </a:lnTo>
                  <a:lnTo>
                    <a:pt x="226010" y="95031"/>
                  </a:lnTo>
                  <a:lnTo>
                    <a:pt x="234846" y="95031"/>
                  </a:lnTo>
                  <a:lnTo>
                    <a:pt x="234846" y="116244"/>
                  </a:lnTo>
                  <a:lnTo>
                    <a:pt x="252519" y="98965"/>
                  </a:lnTo>
                  <a:lnTo>
                    <a:pt x="252519" y="26693"/>
                  </a:lnTo>
                  <a:lnTo>
                    <a:pt x="266439" y="85182"/>
                  </a:lnTo>
                  <a:lnTo>
                    <a:pt x="266745" y="85142"/>
                  </a:lnTo>
                  <a:close/>
                </a:path>
              </a:pathLst>
            </a:custGeom>
            <a:ln w="4349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112755" y="5772561"/>
              <a:ext cx="44450" cy="43815"/>
            </a:xfrm>
            <a:custGeom>
              <a:avLst/>
              <a:gdLst/>
              <a:ahLst/>
              <a:cxnLst/>
              <a:rect l="l" t="t" r="r" b="b"/>
              <a:pathLst>
                <a:path w="44450" h="43814">
                  <a:moveTo>
                    <a:pt x="22090" y="0"/>
                  </a:moveTo>
                  <a:lnTo>
                    <a:pt x="13492" y="1697"/>
                  </a:lnTo>
                  <a:lnTo>
                    <a:pt x="6470" y="6326"/>
                  </a:lnTo>
                  <a:lnTo>
                    <a:pt x="1736" y="13191"/>
                  </a:lnTo>
                  <a:lnTo>
                    <a:pt x="0" y="21598"/>
                  </a:lnTo>
                  <a:lnTo>
                    <a:pt x="1736" y="30005"/>
                  </a:lnTo>
                  <a:lnTo>
                    <a:pt x="6470" y="36871"/>
                  </a:lnTo>
                  <a:lnTo>
                    <a:pt x="13492" y="41500"/>
                  </a:lnTo>
                  <a:lnTo>
                    <a:pt x="22090" y="43197"/>
                  </a:lnTo>
                  <a:lnTo>
                    <a:pt x="30689" y="41500"/>
                  </a:lnTo>
                  <a:lnTo>
                    <a:pt x="37711" y="36871"/>
                  </a:lnTo>
                  <a:lnTo>
                    <a:pt x="42445" y="30005"/>
                  </a:lnTo>
                  <a:lnTo>
                    <a:pt x="44181" y="21598"/>
                  </a:lnTo>
                  <a:lnTo>
                    <a:pt x="42445" y="13191"/>
                  </a:lnTo>
                  <a:lnTo>
                    <a:pt x="37711" y="6326"/>
                  </a:lnTo>
                  <a:lnTo>
                    <a:pt x="30689" y="1697"/>
                  </a:lnTo>
                  <a:lnTo>
                    <a:pt x="2209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112755" y="5772561"/>
              <a:ext cx="44450" cy="43815"/>
            </a:xfrm>
            <a:custGeom>
              <a:avLst/>
              <a:gdLst/>
              <a:ahLst/>
              <a:cxnLst/>
              <a:rect l="l" t="t" r="r" b="b"/>
              <a:pathLst>
                <a:path w="44450" h="43814">
                  <a:moveTo>
                    <a:pt x="44181" y="21598"/>
                  </a:moveTo>
                  <a:lnTo>
                    <a:pt x="42445" y="30005"/>
                  </a:lnTo>
                  <a:lnTo>
                    <a:pt x="37711" y="36871"/>
                  </a:lnTo>
                  <a:lnTo>
                    <a:pt x="30689" y="41500"/>
                  </a:lnTo>
                  <a:lnTo>
                    <a:pt x="22090" y="43197"/>
                  </a:lnTo>
                  <a:lnTo>
                    <a:pt x="13492" y="41500"/>
                  </a:lnTo>
                  <a:lnTo>
                    <a:pt x="6470" y="36871"/>
                  </a:lnTo>
                  <a:lnTo>
                    <a:pt x="1736" y="30005"/>
                  </a:lnTo>
                  <a:lnTo>
                    <a:pt x="0" y="21598"/>
                  </a:lnTo>
                  <a:lnTo>
                    <a:pt x="1736" y="13191"/>
                  </a:lnTo>
                  <a:lnTo>
                    <a:pt x="6470" y="6326"/>
                  </a:lnTo>
                  <a:lnTo>
                    <a:pt x="13492" y="1697"/>
                  </a:lnTo>
                  <a:lnTo>
                    <a:pt x="22090" y="0"/>
                  </a:lnTo>
                  <a:lnTo>
                    <a:pt x="30689" y="1697"/>
                  </a:lnTo>
                  <a:lnTo>
                    <a:pt x="37711" y="6326"/>
                  </a:lnTo>
                  <a:lnTo>
                    <a:pt x="42445" y="13191"/>
                  </a:lnTo>
                  <a:lnTo>
                    <a:pt x="44181" y="21598"/>
                  </a:lnTo>
                  <a:close/>
                </a:path>
              </a:pathLst>
            </a:custGeom>
            <a:ln w="4367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024262" y="5772561"/>
              <a:ext cx="44450" cy="43815"/>
            </a:xfrm>
            <a:custGeom>
              <a:avLst/>
              <a:gdLst/>
              <a:ahLst/>
              <a:cxnLst/>
              <a:rect l="l" t="t" r="r" b="b"/>
              <a:pathLst>
                <a:path w="44450" h="43814">
                  <a:moveTo>
                    <a:pt x="22090" y="0"/>
                  </a:moveTo>
                  <a:lnTo>
                    <a:pt x="13492" y="1697"/>
                  </a:lnTo>
                  <a:lnTo>
                    <a:pt x="6470" y="6326"/>
                  </a:lnTo>
                  <a:lnTo>
                    <a:pt x="1736" y="13191"/>
                  </a:lnTo>
                  <a:lnTo>
                    <a:pt x="0" y="21598"/>
                  </a:lnTo>
                  <a:lnTo>
                    <a:pt x="1736" y="30005"/>
                  </a:lnTo>
                  <a:lnTo>
                    <a:pt x="6470" y="36871"/>
                  </a:lnTo>
                  <a:lnTo>
                    <a:pt x="13492" y="41500"/>
                  </a:lnTo>
                  <a:lnTo>
                    <a:pt x="22090" y="43197"/>
                  </a:lnTo>
                  <a:lnTo>
                    <a:pt x="30689" y="41500"/>
                  </a:lnTo>
                  <a:lnTo>
                    <a:pt x="37711" y="36871"/>
                  </a:lnTo>
                  <a:lnTo>
                    <a:pt x="42445" y="30005"/>
                  </a:lnTo>
                  <a:lnTo>
                    <a:pt x="44181" y="21598"/>
                  </a:lnTo>
                  <a:lnTo>
                    <a:pt x="42445" y="13191"/>
                  </a:lnTo>
                  <a:lnTo>
                    <a:pt x="37711" y="6326"/>
                  </a:lnTo>
                  <a:lnTo>
                    <a:pt x="30689" y="1697"/>
                  </a:lnTo>
                  <a:lnTo>
                    <a:pt x="2209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024262" y="5772561"/>
              <a:ext cx="44450" cy="43815"/>
            </a:xfrm>
            <a:custGeom>
              <a:avLst/>
              <a:gdLst/>
              <a:ahLst/>
              <a:cxnLst/>
              <a:rect l="l" t="t" r="r" b="b"/>
              <a:pathLst>
                <a:path w="44450" h="43814">
                  <a:moveTo>
                    <a:pt x="44181" y="21598"/>
                  </a:moveTo>
                  <a:lnTo>
                    <a:pt x="42445" y="30005"/>
                  </a:lnTo>
                  <a:lnTo>
                    <a:pt x="37711" y="36871"/>
                  </a:lnTo>
                  <a:lnTo>
                    <a:pt x="30689" y="41500"/>
                  </a:lnTo>
                  <a:lnTo>
                    <a:pt x="22090" y="43197"/>
                  </a:lnTo>
                  <a:lnTo>
                    <a:pt x="13492" y="41500"/>
                  </a:lnTo>
                  <a:lnTo>
                    <a:pt x="6470" y="36871"/>
                  </a:lnTo>
                  <a:lnTo>
                    <a:pt x="1736" y="30005"/>
                  </a:lnTo>
                  <a:lnTo>
                    <a:pt x="0" y="21598"/>
                  </a:lnTo>
                  <a:lnTo>
                    <a:pt x="1736" y="13191"/>
                  </a:lnTo>
                  <a:lnTo>
                    <a:pt x="6470" y="6326"/>
                  </a:lnTo>
                  <a:lnTo>
                    <a:pt x="13492" y="1697"/>
                  </a:lnTo>
                  <a:lnTo>
                    <a:pt x="22090" y="0"/>
                  </a:lnTo>
                  <a:lnTo>
                    <a:pt x="30689" y="1697"/>
                  </a:lnTo>
                  <a:lnTo>
                    <a:pt x="37711" y="6326"/>
                  </a:lnTo>
                  <a:lnTo>
                    <a:pt x="42445" y="13191"/>
                  </a:lnTo>
                  <a:lnTo>
                    <a:pt x="44181" y="21598"/>
                  </a:lnTo>
                  <a:close/>
                </a:path>
              </a:pathLst>
            </a:custGeom>
            <a:ln w="4367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76300" y="5705475"/>
              <a:ext cx="428625" cy="419100"/>
            </a:xfrm>
            <a:custGeom>
              <a:avLst/>
              <a:gdLst/>
              <a:ahLst/>
              <a:cxnLst/>
              <a:rect l="l" t="t" r="r" b="b"/>
              <a:pathLst>
                <a:path w="428625" h="419100">
                  <a:moveTo>
                    <a:pt x="0" y="419100"/>
                  </a:moveTo>
                  <a:lnTo>
                    <a:pt x="428625" y="419100"/>
                  </a:lnTo>
                  <a:lnTo>
                    <a:pt x="428625" y="0"/>
                  </a:lnTo>
                  <a:lnTo>
                    <a:pt x="0" y="0"/>
                  </a:lnTo>
                  <a:lnTo>
                    <a:pt x="0" y="41910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077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75" dirty="0"/>
              <a:t>Know</a:t>
            </a:r>
            <a:r>
              <a:rPr sz="2150" dirty="0"/>
              <a:t> your</a:t>
            </a:r>
            <a:r>
              <a:rPr sz="2150" spc="15" dirty="0"/>
              <a:t> </a:t>
            </a:r>
            <a:r>
              <a:rPr sz="2150" spc="85" dirty="0"/>
              <a:t>grades</a:t>
            </a:r>
            <a:r>
              <a:rPr sz="2150" spc="-15" dirty="0"/>
              <a:t> </a:t>
            </a:r>
            <a:r>
              <a:rPr sz="2150" spc="105" dirty="0"/>
              <a:t>and</a:t>
            </a:r>
            <a:r>
              <a:rPr sz="2150" spc="-35" dirty="0"/>
              <a:t> </a:t>
            </a:r>
            <a:r>
              <a:rPr sz="2150" spc="50" dirty="0"/>
              <a:t>monitor</a:t>
            </a:r>
            <a:r>
              <a:rPr sz="2150" spc="15" dirty="0"/>
              <a:t> </a:t>
            </a:r>
            <a:r>
              <a:rPr sz="2150" spc="70" dirty="0"/>
              <a:t>attendance</a:t>
            </a:r>
            <a:endParaRPr sz="2150" dirty="0"/>
          </a:p>
          <a:p>
            <a:pPr marL="12700" marR="5080">
              <a:lnSpc>
                <a:spcPts val="7650"/>
              </a:lnSpc>
              <a:spcBef>
                <a:spcPts val="900"/>
              </a:spcBef>
            </a:pPr>
            <a:r>
              <a:rPr sz="2150" spc="120" dirty="0"/>
              <a:t>Communicate</a:t>
            </a:r>
            <a:r>
              <a:rPr sz="2150" spc="-30" dirty="0"/>
              <a:t> </a:t>
            </a:r>
            <a:r>
              <a:rPr sz="2150" spc="60" dirty="0"/>
              <a:t>early</a:t>
            </a:r>
            <a:r>
              <a:rPr sz="2150" spc="-10" dirty="0"/>
              <a:t> </a:t>
            </a:r>
            <a:r>
              <a:rPr sz="2150" dirty="0"/>
              <a:t>with </a:t>
            </a:r>
            <a:r>
              <a:rPr sz="2150" spc="85" dirty="0"/>
              <a:t>professors</a:t>
            </a:r>
            <a:r>
              <a:rPr sz="2150" spc="-15" dirty="0"/>
              <a:t> </a:t>
            </a:r>
            <a:r>
              <a:rPr sz="2150" spc="105" dirty="0"/>
              <a:t>and</a:t>
            </a:r>
            <a:r>
              <a:rPr sz="2150" spc="-20" dirty="0"/>
              <a:t> </a:t>
            </a:r>
            <a:r>
              <a:rPr sz="2150" spc="140" dirty="0"/>
              <a:t>academic</a:t>
            </a:r>
            <a:r>
              <a:rPr sz="2150" spc="-15" dirty="0"/>
              <a:t> </a:t>
            </a:r>
            <a:r>
              <a:rPr sz="2150" spc="80" dirty="0"/>
              <a:t>advisors </a:t>
            </a:r>
            <a:r>
              <a:rPr sz="2150" spc="105" dirty="0"/>
              <a:t>Complete</a:t>
            </a:r>
            <a:r>
              <a:rPr sz="2150" spc="80" dirty="0"/>
              <a:t> </a:t>
            </a:r>
            <a:r>
              <a:rPr sz="2150" spc="120" dirty="0"/>
              <a:t>courses</a:t>
            </a:r>
            <a:r>
              <a:rPr sz="2150" spc="20" dirty="0"/>
              <a:t> </a:t>
            </a:r>
            <a:r>
              <a:rPr sz="2150" spc="60" dirty="0"/>
              <a:t>attempted</a:t>
            </a:r>
            <a:r>
              <a:rPr sz="2150" spc="85" dirty="0"/>
              <a:t> </a:t>
            </a:r>
            <a:r>
              <a:rPr sz="2150" dirty="0"/>
              <a:t>(W’s</a:t>
            </a:r>
            <a:r>
              <a:rPr sz="2150" spc="15" dirty="0"/>
              <a:t> </a:t>
            </a:r>
            <a:r>
              <a:rPr sz="2150" spc="100" dirty="0"/>
              <a:t>count</a:t>
            </a:r>
            <a:r>
              <a:rPr sz="2150" spc="-5" dirty="0"/>
              <a:t> </a:t>
            </a:r>
            <a:r>
              <a:rPr sz="2150" dirty="0"/>
              <a:t>toward</a:t>
            </a:r>
            <a:r>
              <a:rPr sz="2150" spc="85" dirty="0"/>
              <a:t> completion</a:t>
            </a:r>
            <a:r>
              <a:rPr sz="2150" spc="20" dirty="0"/>
              <a:t> </a:t>
            </a:r>
            <a:r>
              <a:rPr sz="2150" spc="-10" dirty="0"/>
              <a:t>rate) </a:t>
            </a:r>
            <a:r>
              <a:rPr sz="2150" spc="95" dirty="0"/>
              <a:t>Stay</a:t>
            </a:r>
            <a:r>
              <a:rPr sz="2150" spc="-35" dirty="0"/>
              <a:t> </a:t>
            </a:r>
            <a:r>
              <a:rPr sz="2150" spc="55" dirty="0"/>
              <a:t>informed</a:t>
            </a:r>
            <a:r>
              <a:rPr sz="2150" spc="-45" dirty="0"/>
              <a:t> </a:t>
            </a:r>
            <a:r>
              <a:rPr sz="2150" dirty="0"/>
              <a:t>of</a:t>
            </a:r>
            <a:r>
              <a:rPr sz="2150" spc="-10" dirty="0"/>
              <a:t> </a:t>
            </a:r>
            <a:r>
              <a:rPr sz="2150" spc="105" dirty="0"/>
              <a:t>add</a:t>
            </a:r>
            <a:r>
              <a:rPr sz="2150" spc="30" dirty="0"/>
              <a:t> </a:t>
            </a:r>
            <a:r>
              <a:rPr sz="2150" spc="80" dirty="0"/>
              <a:t>and</a:t>
            </a:r>
            <a:r>
              <a:rPr sz="2150" spc="35" dirty="0"/>
              <a:t> </a:t>
            </a:r>
            <a:r>
              <a:rPr sz="2150" spc="55" dirty="0"/>
              <a:t>drop</a:t>
            </a:r>
            <a:r>
              <a:rPr sz="2150" spc="-45" dirty="0"/>
              <a:t> </a:t>
            </a:r>
            <a:r>
              <a:rPr sz="2150" spc="90" dirty="0"/>
              <a:t>dates</a:t>
            </a:r>
            <a:endParaRPr sz="2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Learning Resource Center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257425" y="1819275"/>
            <a:ext cx="2343150" cy="685800"/>
          </a:xfrm>
          <a:custGeom>
            <a:avLst/>
            <a:gdLst/>
            <a:ahLst/>
            <a:cxnLst/>
            <a:rect l="l" t="t" r="r" b="b"/>
            <a:pathLst>
              <a:path w="2343150" h="685800">
                <a:moveTo>
                  <a:pt x="0" y="685800"/>
                </a:moveTo>
                <a:lnTo>
                  <a:pt x="2343150" y="685800"/>
                </a:lnTo>
                <a:lnTo>
                  <a:pt x="234315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914900" y="2514600"/>
            <a:ext cx="2362200" cy="3648075"/>
          </a:xfrm>
          <a:prstGeom prst="rect">
            <a:avLst/>
          </a:prstGeom>
          <a:solidFill>
            <a:srgbClr val="CCD2D7">
              <a:alpha val="90194"/>
            </a:srgbClr>
          </a:solidFill>
          <a:ln w="3175">
            <a:solidFill>
              <a:srgbClr val="CCD2D7"/>
            </a:solidFill>
          </a:ln>
        </p:spPr>
        <p:txBody>
          <a:bodyPr vert="horz" wrap="square" lIns="0" tIns="80010" rIns="0" bIns="0" rtlCol="0">
            <a:spAutoFit/>
          </a:bodyPr>
          <a:lstStyle/>
          <a:p>
            <a:pPr marL="285115" marR="348615" indent="-170180">
              <a:lnSpc>
                <a:spcPct val="94100"/>
              </a:lnSpc>
              <a:spcBef>
                <a:spcPts val="630"/>
              </a:spcBef>
              <a:buChar char="•"/>
              <a:tabLst>
                <a:tab pos="287020" algn="l"/>
              </a:tabLst>
            </a:pPr>
            <a:r>
              <a:rPr sz="1850" spc="55" dirty="0">
                <a:latin typeface="Calibri"/>
                <a:cs typeface="Calibri"/>
              </a:rPr>
              <a:t>Benefits 	</a:t>
            </a:r>
            <a:r>
              <a:rPr sz="1850" spc="70" dirty="0">
                <a:latin typeface="Calibri"/>
                <a:cs typeface="Calibri"/>
              </a:rPr>
              <a:t>Screening</a:t>
            </a:r>
            <a:r>
              <a:rPr sz="1850" spc="35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(e.g., 	</a:t>
            </a:r>
            <a:r>
              <a:rPr sz="1850" spc="65" dirty="0">
                <a:latin typeface="Calibri"/>
                <a:cs typeface="Calibri"/>
              </a:rPr>
              <a:t>SNAP,</a:t>
            </a:r>
            <a:r>
              <a:rPr sz="1850" spc="15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Medicare/ 	</a:t>
            </a:r>
            <a:r>
              <a:rPr sz="1850" spc="45" dirty="0">
                <a:latin typeface="Calibri"/>
                <a:cs typeface="Calibri"/>
              </a:rPr>
              <a:t>Medicaid, 	</a:t>
            </a:r>
            <a:r>
              <a:rPr sz="1850" dirty="0">
                <a:latin typeface="Calibri"/>
                <a:cs typeface="Calibri"/>
              </a:rPr>
              <a:t>Temporary</a:t>
            </a:r>
            <a:r>
              <a:rPr sz="1850" spc="240" dirty="0">
                <a:latin typeface="Calibri"/>
                <a:cs typeface="Calibri"/>
              </a:rPr>
              <a:t> </a:t>
            </a:r>
            <a:r>
              <a:rPr sz="1850" spc="140" dirty="0">
                <a:latin typeface="Calibri"/>
                <a:cs typeface="Calibri"/>
              </a:rPr>
              <a:t>Cash 	</a:t>
            </a:r>
            <a:r>
              <a:rPr sz="1850" spc="80" dirty="0">
                <a:latin typeface="Calibri"/>
                <a:cs typeface="Calibri"/>
              </a:rPr>
              <a:t>Assistance)</a:t>
            </a:r>
            <a:endParaRPr sz="1850">
              <a:latin typeface="Calibri"/>
              <a:cs typeface="Calibri"/>
            </a:endParaRPr>
          </a:p>
          <a:p>
            <a:pPr marL="285750" indent="-170180">
              <a:lnSpc>
                <a:spcPct val="100000"/>
              </a:lnSpc>
              <a:spcBef>
                <a:spcPts val="254"/>
              </a:spcBef>
              <a:buChar char="•"/>
              <a:tabLst>
                <a:tab pos="285750" algn="l"/>
              </a:tabLst>
            </a:pPr>
            <a:r>
              <a:rPr sz="1850" spc="120" dirty="0">
                <a:latin typeface="Calibri"/>
                <a:cs typeface="Calibri"/>
              </a:rPr>
              <a:t>Bus</a:t>
            </a:r>
            <a:r>
              <a:rPr sz="1850" spc="20" dirty="0">
                <a:latin typeface="Calibri"/>
                <a:cs typeface="Calibri"/>
              </a:rPr>
              <a:t> </a:t>
            </a:r>
            <a:r>
              <a:rPr sz="1850" spc="110" dirty="0">
                <a:latin typeface="Calibri"/>
                <a:cs typeface="Calibri"/>
              </a:rPr>
              <a:t>Pass</a:t>
            </a:r>
            <a:endParaRPr sz="1850">
              <a:latin typeface="Calibri"/>
              <a:cs typeface="Calibri"/>
            </a:endParaRPr>
          </a:p>
          <a:p>
            <a:pPr marL="285750" indent="-170180">
              <a:lnSpc>
                <a:spcPts val="2160"/>
              </a:lnSpc>
              <a:spcBef>
                <a:spcPts val="185"/>
              </a:spcBef>
              <a:buChar char="•"/>
              <a:tabLst>
                <a:tab pos="285750" algn="l"/>
              </a:tabLst>
            </a:pPr>
            <a:r>
              <a:rPr sz="1850" spc="70" dirty="0">
                <a:latin typeface="Calibri"/>
                <a:cs typeface="Calibri"/>
              </a:rPr>
              <a:t>FASFA</a:t>
            </a:r>
            <a:endParaRPr sz="1850">
              <a:latin typeface="Calibri"/>
              <a:cs typeface="Calibri"/>
            </a:endParaRPr>
          </a:p>
          <a:p>
            <a:pPr marL="287020">
              <a:lnSpc>
                <a:spcPts val="2160"/>
              </a:lnSpc>
            </a:pPr>
            <a:r>
              <a:rPr sz="1850" spc="80" dirty="0">
                <a:latin typeface="Calibri"/>
                <a:cs typeface="Calibri"/>
              </a:rPr>
              <a:t>Completion</a:t>
            </a:r>
            <a:endParaRPr sz="1850">
              <a:latin typeface="Calibri"/>
              <a:cs typeface="Calibri"/>
            </a:endParaRPr>
          </a:p>
          <a:p>
            <a:pPr marL="285115" marR="1076325" indent="-170180">
              <a:lnSpc>
                <a:spcPts val="2100"/>
              </a:lnSpc>
              <a:spcBef>
                <a:spcPts val="355"/>
              </a:spcBef>
              <a:buChar char="•"/>
              <a:tabLst>
                <a:tab pos="287020" algn="l"/>
              </a:tabLst>
            </a:pPr>
            <a:r>
              <a:rPr sz="1850" spc="70" dirty="0">
                <a:latin typeface="Calibri"/>
                <a:cs typeface="Calibri"/>
              </a:rPr>
              <a:t>Financial 	</a:t>
            </a:r>
            <a:r>
              <a:rPr sz="1850" spc="95" dirty="0">
                <a:latin typeface="Calibri"/>
                <a:cs typeface="Calibri"/>
              </a:rPr>
              <a:t>Coaching</a:t>
            </a:r>
            <a:endParaRPr sz="1850">
              <a:latin typeface="Calibri"/>
              <a:cs typeface="Calibri"/>
            </a:endParaRPr>
          </a:p>
          <a:p>
            <a:pPr marL="285750" indent="-170180">
              <a:lnSpc>
                <a:spcPct val="100000"/>
              </a:lnSpc>
              <a:spcBef>
                <a:spcPts val="210"/>
              </a:spcBef>
              <a:buChar char="•"/>
              <a:tabLst>
                <a:tab pos="285750" algn="l"/>
              </a:tabLst>
            </a:pPr>
            <a:r>
              <a:rPr sz="1850" spc="75" dirty="0">
                <a:latin typeface="Calibri"/>
                <a:cs typeface="Calibri"/>
              </a:rPr>
              <a:t>Food</a:t>
            </a:r>
            <a:r>
              <a:rPr sz="1850" spc="-35" dirty="0">
                <a:latin typeface="Calibri"/>
                <a:cs typeface="Calibri"/>
              </a:rPr>
              <a:t> </a:t>
            </a:r>
            <a:r>
              <a:rPr sz="1850" spc="95" dirty="0">
                <a:latin typeface="Calibri"/>
                <a:cs typeface="Calibri"/>
              </a:rPr>
              <a:t>Assistance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9821" rIns="0" bIns="0" rtlCol="0">
            <a:spAutoFit/>
          </a:bodyPr>
          <a:lstStyle/>
          <a:p>
            <a:pPr marL="2267585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Tools</a:t>
            </a:r>
            <a:r>
              <a:rPr spc="-204" dirty="0"/>
              <a:t> </a:t>
            </a:r>
            <a:r>
              <a:rPr spc="-170" dirty="0"/>
              <a:t>for</a:t>
            </a:r>
            <a:r>
              <a:rPr spc="-175" dirty="0"/>
              <a:t> </a:t>
            </a:r>
            <a:r>
              <a:rPr spc="55" dirty="0"/>
              <a:t>Academic</a:t>
            </a:r>
            <a:r>
              <a:rPr spc="-185" dirty="0"/>
              <a:t> </a:t>
            </a:r>
            <a:r>
              <a:rPr spc="215" dirty="0"/>
              <a:t>Success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9890" y="6369050"/>
            <a:ext cx="79565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70" dirty="0">
                <a:latin typeface="Calibri"/>
                <a:cs typeface="Calibri"/>
              </a:rPr>
              <a:t>Each</a:t>
            </a:r>
            <a:r>
              <a:rPr sz="1200" i="1" spc="5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department</a:t>
            </a:r>
            <a:r>
              <a:rPr sz="1200" i="1" spc="85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offers</a:t>
            </a:r>
            <a:r>
              <a:rPr sz="1200" i="1" spc="15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additional</a:t>
            </a:r>
            <a:r>
              <a:rPr sz="1200" i="1" spc="70" dirty="0">
                <a:latin typeface="Calibri"/>
                <a:cs typeface="Calibri"/>
              </a:rPr>
              <a:t> </a:t>
            </a:r>
            <a:r>
              <a:rPr sz="1200" i="1" spc="50" dirty="0">
                <a:latin typeface="Calibri"/>
                <a:cs typeface="Calibri"/>
              </a:rPr>
              <a:t>resources</a:t>
            </a:r>
            <a:r>
              <a:rPr sz="1200" i="1" spc="15" dirty="0">
                <a:latin typeface="Calibri"/>
                <a:cs typeface="Calibri"/>
              </a:rPr>
              <a:t> </a:t>
            </a:r>
            <a:r>
              <a:rPr sz="1200" i="1" spc="55" dirty="0">
                <a:latin typeface="Calibri"/>
                <a:cs typeface="Calibri"/>
              </a:rPr>
              <a:t>and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i="1" spc="45" dirty="0">
                <a:latin typeface="Calibri"/>
                <a:cs typeface="Calibri"/>
              </a:rPr>
              <a:t>services;</a:t>
            </a:r>
            <a:r>
              <a:rPr sz="1200" i="1" spc="55" dirty="0">
                <a:latin typeface="Calibri"/>
                <a:cs typeface="Calibri"/>
              </a:rPr>
              <a:t> </a:t>
            </a:r>
            <a:r>
              <a:rPr sz="1200" i="1" spc="60" dirty="0">
                <a:latin typeface="Calibri"/>
                <a:cs typeface="Calibri"/>
              </a:rPr>
              <a:t>connect</a:t>
            </a:r>
            <a:r>
              <a:rPr sz="1200" i="1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with</a:t>
            </a:r>
            <a:r>
              <a:rPr sz="1200" i="1" spc="5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the</a:t>
            </a:r>
            <a:r>
              <a:rPr sz="1200" i="1" spc="-45" dirty="0">
                <a:latin typeface="Calibri"/>
                <a:cs typeface="Calibri"/>
              </a:rPr>
              <a:t> </a:t>
            </a:r>
            <a:r>
              <a:rPr sz="1200" i="1" spc="45" dirty="0">
                <a:latin typeface="Calibri"/>
                <a:cs typeface="Calibri"/>
              </a:rPr>
              <a:t>respective</a:t>
            </a:r>
            <a:r>
              <a:rPr sz="1200" i="1" spc="40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department</a:t>
            </a:r>
            <a:r>
              <a:rPr sz="1200" i="1" spc="-5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for</a:t>
            </a:r>
            <a:r>
              <a:rPr sz="1200" i="1" spc="-35" dirty="0">
                <a:latin typeface="Calibri"/>
                <a:cs typeface="Calibri"/>
              </a:rPr>
              <a:t> </a:t>
            </a:r>
            <a:r>
              <a:rPr sz="1200" i="1" spc="10" dirty="0">
                <a:latin typeface="Calibri"/>
                <a:cs typeface="Calibri"/>
              </a:rPr>
              <a:t>further</a:t>
            </a:r>
            <a:r>
              <a:rPr sz="1200" i="1" spc="55" dirty="0">
                <a:latin typeface="Calibri"/>
                <a:cs typeface="Calibri"/>
              </a:rPr>
              <a:t> </a:t>
            </a:r>
            <a:r>
              <a:rPr sz="1200" i="1" spc="40" dirty="0">
                <a:latin typeface="Calibri"/>
                <a:cs typeface="Calibri"/>
              </a:rPr>
              <a:t>assistance.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47900" y="1809750"/>
            <a:ext cx="2362200" cy="704850"/>
          </a:xfrm>
          <a:prstGeom prst="rect">
            <a:avLst/>
          </a:prstGeom>
          <a:solidFill>
            <a:srgbClr val="155F82"/>
          </a:solidFill>
        </p:spPr>
        <p:txBody>
          <a:bodyPr vert="horz" wrap="square" lIns="0" tIns="74930" rIns="0" bIns="0" rtlCol="0">
            <a:spAutoFit/>
          </a:bodyPr>
          <a:lstStyle/>
          <a:p>
            <a:pPr marL="826135" marR="201930" indent="-612775">
              <a:lnSpc>
                <a:spcPts val="2100"/>
              </a:lnSpc>
              <a:spcBef>
                <a:spcPts val="590"/>
              </a:spcBef>
            </a:pPr>
            <a:r>
              <a:rPr sz="1850" spc="60" dirty="0">
                <a:solidFill>
                  <a:srgbClr val="FFFFFF"/>
                </a:solidFill>
                <a:latin typeface="Calibri"/>
                <a:cs typeface="Calibri"/>
              </a:rPr>
              <a:t>Learning</a:t>
            </a:r>
            <a:r>
              <a:rPr sz="185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50" spc="90" dirty="0">
                <a:solidFill>
                  <a:srgbClr val="FFFFFF"/>
                </a:solidFill>
                <a:latin typeface="Calibri"/>
                <a:cs typeface="Calibri"/>
              </a:rPr>
              <a:t>Resource </a:t>
            </a:r>
            <a:r>
              <a:rPr sz="1850" spc="65" dirty="0">
                <a:solidFill>
                  <a:srgbClr val="FFFFFF"/>
                </a:solidFill>
                <a:latin typeface="Calibri"/>
                <a:cs typeface="Calibri"/>
              </a:rPr>
              <a:t>Center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47900" y="2514600"/>
            <a:ext cx="2362200" cy="3648075"/>
          </a:xfrm>
          <a:prstGeom prst="rect">
            <a:avLst/>
          </a:prstGeom>
          <a:solidFill>
            <a:srgbClr val="CCD2D7">
              <a:alpha val="90194"/>
            </a:srgbClr>
          </a:solidFill>
          <a:ln w="3175">
            <a:solidFill>
              <a:srgbClr val="CCD2D7"/>
            </a:solidFill>
          </a:ln>
        </p:spPr>
        <p:txBody>
          <a:bodyPr vert="horz" wrap="square" lIns="0" tIns="92075" rIns="0" bIns="0" rtlCol="0">
            <a:spAutoFit/>
          </a:bodyPr>
          <a:lstStyle/>
          <a:p>
            <a:pPr marL="281940" indent="-169545">
              <a:lnSpc>
                <a:spcPct val="100000"/>
              </a:lnSpc>
              <a:spcBef>
                <a:spcPts val="725"/>
              </a:spcBef>
              <a:buChar char="•"/>
              <a:tabLst>
                <a:tab pos="281940" algn="l"/>
              </a:tabLst>
            </a:pPr>
            <a:r>
              <a:rPr sz="1850" spc="-10" dirty="0">
                <a:latin typeface="Calibri"/>
                <a:cs typeface="Calibri"/>
              </a:rPr>
              <a:t>Tutoring</a:t>
            </a:r>
            <a:endParaRPr sz="1850">
              <a:latin typeface="Calibri"/>
              <a:cs typeface="Calibri"/>
            </a:endParaRPr>
          </a:p>
          <a:p>
            <a:pPr marL="281940" indent="-169545">
              <a:lnSpc>
                <a:spcPct val="100000"/>
              </a:lnSpc>
              <a:spcBef>
                <a:spcPts val="409"/>
              </a:spcBef>
              <a:buChar char="•"/>
              <a:tabLst>
                <a:tab pos="281940" algn="l"/>
              </a:tabLst>
            </a:pPr>
            <a:r>
              <a:rPr sz="1850" spc="75" dirty="0">
                <a:latin typeface="Calibri"/>
                <a:cs typeface="Calibri"/>
              </a:rPr>
              <a:t>Study</a:t>
            </a:r>
            <a:r>
              <a:rPr sz="1850" spc="-65" dirty="0">
                <a:latin typeface="Calibri"/>
                <a:cs typeface="Calibri"/>
              </a:rPr>
              <a:t> </a:t>
            </a:r>
            <a:r>
              <a:rPr sz="1850" spc="110" dirty="0">
                <a:latin typeface="Calibri"/>
                <a:cs typeface="Calibri"/>
              </a:rPr>
              <a:t>Rooms</a:t>
            </a:r>
            <a:endParaRPr sz="1850">
              <a:latin typeface="Calibri"/>
              <a:cs typeface="Calibri"/>
            </a:endParaRPr>
          </a:p>
          <a:p>
            <a:pPr marL="281940" indent="-169545">
              <a:lnSpc>
                <a:spcPct val="100000"/>
              </a:lnSpc>
              <a:spcBef>
                <a:spcPts val="480"/>
              </a:spcBef>
              <a:buChar char="•"/>
              <a:tabLst>
                <a:tab pos="281940" algn="l"/>
              </a:tabLst>
            </a:pPr>
            <a:r>
              <a:rPr sz="1850" spc="95" dirty="0">
                <a:latin typeface="Calibri"/>
                <a:cs typeface="Calibri"/>
              </a:rPr>
              <a:t>Research</a:t>
            </a:r>
            <a:r>
              <a:rPr sz="1850" dirty="0">
                <a:latin typeface="Calibri"/>
                <a:cs typeface="Calibri"/>
              </a:rPr>
              <a:t> </a:t>
            </a:r>
            <a:r>
              <a:rPr sz="1850" spc="30" dirty="0">
                <a:latin typeface="Calibri"/>
                <a:cs typeface="Calibri"/>
              </a:rPr>
              <a:t>Tools</a:t>
            </a:r>
            <a:endParaRPr sz="1850">
              <a:latin typeface="Calibri"/>
              <a:cs typeface="Calibri"/>
            </a:endParaRPr>
          </a:p>
          <a:p>
            <a:pPr marL="281940" marR="399415" indent="-169545">
              <a:lnSpc>
                <a:spcPct val="104900"/>
              </a:lnSpc>
              <a:spcBef>
                <a:spcPts val="300"/>
              </a:spcBef>
              <a:buChar char="•"/>
              <a:tabLst>
                <a:tab pos="283845" algn="l"/>
              </a:tabLst>
            </a:pPr>
            <a:r>
              <a:rPr sz="1850" dirty="0">
                <a:latin typeface="Calibri"/>
                <a:cs typeface="Calibri"/>
              </a:rPr>
              <a:t>Borrow</a:t>
            </a:r>
            <a:r>
              <a:rPr sz="1850" spc="70" dirty="0">
                <a:latin typeface="Calibri"/>
                <a:cs typeface="Calibri"/>
              </a:rPr>
              <a:t> </a:t>
            </a:r>
            <a:r>
              <a:rPr sz="1850" spc="105" dirty="0">
                <a:latin typeface="Calibri"/>
                <a:cs typeface="Calibri"/>
              </a:rPr>
              <a:t>a</a:t>
            </a:r>
            <a:r>
              <a:rPr sz="1850" spc="140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Mobile 	</a:t>
            </a:r>
            <a:r>
              <a:rPr sz="1850" spc="85" dirty="0">
                <a:latin typeface="Calibri"/>
                <a:cs typeface="Calibri"/>
              </a:rPr>
              <a:t>Device</a:t>
            </a:r>
            <a:endParaRPr sz="1850">
              <a:latin typeface="Calibri"/>
              <a:cs typeface="Calibri"/>
            </a:endParaRPr>
          </a:p>
          <a:p>
            <a:pPr marL="282575" indent="-170180">
              <a:lnSpc>
                <a:spcPct val="100000"/>
              </a:lnSpc>
              <a:spcBef>
                <a:spcPts val="484"/>
              </a:spcBef>
              <a:buChar char="•"/>
              <a:tabLst>
                <a:tab pos="282575" algn="l"/>
              </a:tabLst>
            </a:pPr>
            <a:r>
              <a:rPr sz="1850" spc="40" dirty="0">
                <a:latin typeface="Calibri"/>
                <a:cs typeface="Calibri"/>
              </a:rPr>
              <a:t>Skillshops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7" name="object 7" descr="Single Stop Department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924425" y="1819275"/>
            <a:ext cx="2343150" cy="685800"/>
          </a:xfrm>
          <a:custGeom>
            <a:avLst/>
            <a:gdLst/>
            <a:ahLst/>
            <a:cxnLst/>
            <a:rect l="l" t="t" r="r" b="b"/>
            <a:pathLst>
              <a:path w="2343150" h="685800">
                <a:moveTo>
                  <a:pt x="0" y="685800"/>
                </a:moveTo>
                <a:lnTo>
                  <a:pt x="2343150" y="685800"/>
                </a:lnTo>
                <a:lnTo>
                  <a:pt x="234315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 descr="Access Services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91425" y="1819275"/>
            <a:ext cx="2343150" cy="685800"/>
          </a:xfrm>
          <a:custGeom>
            <a:avLst/>
            <a:gdLst/>
            <a:ahLst/>
            <a:cxnLst/>
            <a:rect l="l" t="t" r="r" b="b"/>
            <a:pathLst>
              <a:path w="2343150" h="685800">
                <a:moveTo>
                  <a:pt x="0" y="685800"/>
                </a:moveTo>
                <a:lnTo>
                  <a:pt x="2343150" y="685800"/>
                </a:lnTo>
                <a:lnTo>
                  <a:pt x="234315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81900" y="1809750"/>
            <a:ext cx="2362200" cy="704850"/>
          </a:xfrm>
          <a:prstGeom prst="rect">
            <a:avLst/>
          </a:prstGeom>
          <a:solidFill>
            <a:srgbClr val="155F82"/>
          </a:solidFill>
        </p:spPr>
        <p:txBody>
          <a:bodyPr vert="horz" wrap="square" lIns="0" tIns="186055" rIns="0" bIns="0" rtlCol="0">
            <a:spAutoFit/>
          </a:bodyPr>
          <a:lstStyle/>
          <a:p>
            <a:pPr marL="342265">
              <a:lnSpc>
                <a:spcPct val="100000"/>
              </a:lnSpc>
              <a:spcBef>
                <a:spcPts val="1465"/>
              </a:spcBef>
            </a:pPr>
            <a:r>
              <a:rPr sz="1850" spc="140" dirty="0">
                <a:solidFill>
                  <a:srgbClr val="FFFFFF"/>
                </a:solidFill>
                <a:latin typeface="Calibri"/>
                <a:cs typeface="Calibri"/>
              </a:rPr>
              <a:t>Access</a:t>
            </a:r>
            <a:r>
              <a:rPr sz="185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50" spc="8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81900" y="2514600"/>
            <a:ext cx="2362200" cy="3648075"/>
          </a:xfrm>
          <a:prstGeom prst="rect">
            <a:avLst/>
          </a:prstGeom>
          <a:solidFill>
            <a:srgbClr val="CCD2D7">
              <a:alpha val="90194"/>
            </a:srgbClr>
          </a:solidFill>
          <a:ln w="3175">
            <a:solidFill>
              <a:srgbClr val="CCD2D7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288290" marR="563880" indent="-169545">
              <a:lnSpc>
                <a:spcPts val="2100"/>
              </a:lnSpc>
              <a:spcBef>
                <a:spcPts val="670"/>
              </a:spcBef>
              <a:buChar char="•"/>
              <a:tabLst>
                <a:tab pos="290195" algn="l"/>
              </a:tabLst>
            </a:pPr>
            <a:r>
              <a:rPr sz="1850" spc="90" dirty="0">
                <a:latin typeface="Calibri"/>
                <a:cs typeface="Calibri"/>
              </a:rPr>
              <a:t>Sign</a:t>
            </a:r>
            <a:r>
              <a:rPr sz="1850" spc="-20" dirty="0">
                <a:latin typeface="Calibri"/>
                <a:cs typeface="Calibri"/>
              </a:rPr>
              <a:t> </a:t>
            </a:r>
            <a:r>
              <a:rPr sz="1850" spc="70" dirty="0">
                <a:latin typeface="Calibri"/>
                <a:cs typeface="Calibri"/>
              </a:rPr>
              <a:t>Language 	</a:t>
            </a:r>
            <a:r>
              <a:rPr sz="1850" spc="-10" dirty="0">
                <a:latin typeface="Calibri"/>
                <a:cs typeface="Calibri"/>
              </a:rPr>
              <a:t>Interpreters</a:t>
            </a:r>
            <a:endParaRPr sz="1850">
              <a:latin typeface="Calibri"/>
              <a:cs typeface="Calibri"/>
            </a:endParaRPr>
          </a:p>
          <a:p>
            <a:pPr marL="288290" marR="886460" indent="-169545">
              <a:lnSpc>
                <a:spcPts val="2100"/>
              </a:lnSpc>
              <a:spcBef>
                <a:spcPts val="305"/>
              </a:spcBef>
              <a:buChar char="•"/>
              <a:tabLst>
                <a:tab pos="290195" algn="l"/>
              </a:tabLst>
            </a:pPr>
            <a:r>
              <a:rPr sz="1850" spc="45" dirty="0">
                <a:latin typeface="Calibri"/>
                <a:cs typeface="Calibri"/>
              </a:rPr>
              <a:t>Adaptive</a:t>
            </a:r>
            <a:r>
              <a:rPr sz="1850" spc="25" dirty="0">
                <a:latin typeface="Calibri"/>
                <a:cs typeface="Calibri"/>
              </a:rPr>
              <a:t> </a:t>
            </a:r>
            <a:r>
              <a:rPr sz="1850" spc="-25" dirty="0">
                <a:latin typeface="Calibri"/>
                <a:cs typeface="Calibri"/>
              </a:rPr>
              <a:t>or 	</a:t>
            </a:r>
            <a:r>
              <a:rPr sz="1850" spc="75" dirty="0">
                <a:latin typeface="Calibri"/>
                <a:cs typeface="Calibri"/>
              </a:rPr>
              <a:t>assistive 	</a:t>
            </a:r>
            <a:r>
              <a:rPr sz="1850" spc="55" dirty="0">
                <a:latin typeface="Calibri"/>
                <a:cs typeface="Calibri"/>
              </a:rPr>
              <a:t>technology</a:t>
            </a:r>
            <a:endParaRPr sz="1850">
              <a:latin typeface="Calibri"/>
              <a:cs typeface="Calibri"/>
            </a:endParaRPr>
          </a:p>
          <a:p>
            <a:pPr marL="288290" indent="-169545">
              <a:lnSpc>
                <a:spcPts val="2160"/>
              </a:lnSpc>
              <a:spcBef>
                <a:spcPts val="140"/>
              </a:spcBef>
              <a:buChar char="•"/>
              <a:tabLst>
                <a:tab pos="288290" algn="l"/>
              </a:tabLst>
            </a:pPr>
            <a:r>
              <a:rPr sz="1850" spc="60" dirty="0">
                <a:latin typeface="Calibri"/>
                <a:cs typeface="Calibri"/>
              </a:rPr>
              <a:t>Note</a:t>
            </a:r>
            <a:r>
              <a:rPr sz="1850" spc="-60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taking</a:t>
            </a:r>
            <a:endParaRPr sz="1850">
              <a:latin typeface="Calibri"/>
              <a:cs typeface="Calibri"/>
            </a:endParaRPr>
          </a:p>
          <a:p>
            <a:pPr marL="290195">
              <a:lnSpc>
                <a:spcPts val="2160"/>
              </a:lnSpc>
            </a:pPr>
            <a:r>
              <a:rPr sz="1850" spc="100" dirty="0">
                <a:latin typeface="Calibri"/>
                <a:cs typeface="Calibri"/>
              </a:rPr>
              <a:t>assistance</a:t>
            </a:r>
            <a:endParaRPr sz="18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14900" y="1809750"/>
            <a:ext cx="2362200" cy="704850"/>
          </a:xfrm>
          <a:prstGeom prst="rect">
            <a:avLst/>
          </a:prstGeom>
          <a:solidFill>
            <a:srgbClr val="155F82"/>
          </a:solidFill>
        </p:spPr>
        <p:txBody>
          <a:bodyPr vert="horz" wrap="square" lIns="0" tIns="74930" rIns="0" bIns="0" rtlCol="0">
            <a:spAutoFit/>
          </a:bodyPr>
          <a:lstStyle/>
          <a:p>
            <a:pPr marL="555625" marR="541020" indent="46990">
              <a:lnSpc>
                <a:spcPts val="2100"/>
              </a:lnSpc>
              <a:spcBef>
                <a:spcPts val="590"/>
              </a:spcBef>
            </a:pPr>
            <a:r>
              <a:rPr sz="1850" spc="70" dirty="0">
                <a:solidFill>
                  <a:srgbClr val="FFFFFF"/>
                </a:solidFill>
                <a:latin typeface="Calibri"/>
                <a:cs typeface="Calibri"/>
              </a:rPr>
              <a:t>Single</a:t>
            </a:r>
            <a:r>
              <a:rPr sz="185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50" spc="55" dirty="0">
                <a:solidFill>
                  <a:srgbClr val="FFFFFF"/>
                </a:solidFill>
                <a:latin typeface="Calibri"/>
                <a:cs typeface="Calibri"/>
              </a:rPr>
              <a:t>Stop </a:t>
            </a:r>
            <a:r>
              <a:rPr sz="1850" spc="50" dirty="0">
                <a:solidFill>
                  <a:srgbClr val="FFFFFF"/>
                </a:solidFill>
                <a:latin typeface="Calibri"/>
                <a:cs typeface="Calibri"/>
              </a:rPr>
              <a:t>Department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4739" rIns="0" bIns="0" rtlCol="0">
            <a:spAutoFit/>
          </a:bodyPr>
          <a:lstStyle/>
          <a:p>
            <a:pPr marL="2933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Questions</a:t>
            </a:r>
            <a:r>
              <a:rPr spc="50" dirty="0"/>
              <a:t> </a:t>
            </a:r>
            <a:r>
              <a:rPr spc="-85" dirty="0"/>
              <a:t>About</a:t>
            </a:r>
            <a:r>
              <a:rPr spc="-135" dirty="0"/>
              <a:t> </a:t>
            </a:r>
            <a:r>
              <a:rPr spc="160" dirty="0"/>
              <a:t>SAP?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80135" marR="5080" indent="344805">
              <a:lnSpc>
                <a:spcPct val="146100"/>
              </a:lnSpc>
              <a:spcBef>
                <a:spcPts val="95"/>
              </a:spcBef>
            </a:pPr>
            <a:r>
              <a:rPr dirty="0"/>
              <a:t>For</a:t>
            </a:r>
            <a:r>
              <a:rPr spc="-80" dirty="0"/>
              <a:t> </a:t>
            </a:r>
            <a:r>
              <a:rPr spc="55" dirty="0"/>
              <a:t>questions</a:t>
            </a:r>
            <a:r>
              <a:rPr spc="40" dirty="0"/>
              <a:t> </a:t>
            </a:r>
            <a:r>
              <a:rPr dirty="0"/>
              <a:t>regarding</a:t>
            </a:r>
            <a:r>
              <a:rPr spc="45" dirty="0"/>
              <a:t> </a:t>
            </a:r>
            <a:r>
              <a:rPr spc="70" dirty="0"/>
              <a:t>Standards</a:t>
            </a:r>
            <a:r>
              <a:rPr spc="-4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80" dirty="0"/>
              <a:t>Academic</a:t>
            </a:r>
            <a:r>
              <a:rPr spc="40" dirty="0"/>
              <a:t> </a:t>
            </a:r>
            <a:r>
              <a:rPr spc="45" dirty="0"/>
              <a:t>Progress</a:t>
            </a:r>
            <a:r>
              <a:rPr spc="-40" dirty="0"/>
              <a:t> </a:t>
            </a:r>
            <a:r>
              <a:rPr spc="45" dirty="0"/>
              <a:t>(SAP) </a:t>
            </a:r>
            <a:r>
              <a:rPr spc="75" dirty="0"/>
              <a:t>please</a:t>
            </a:r>
            <a:r>
              <a:rPr spc="-55" dirty="0"/>
              <a:t> </a:t>
            </a:r>
            <a:r>
              <a:rPr spc="75" dirty="0"/>
              <a:t>contact</a:t>
            </a:r>
            <a:r>
              <a:rPr spc="-65" dirty="0"/>
              <a:t> </a:t>
            </a:r>
            <a:r>
              <a:rPr dirty="0"/>
              <a:t>the</a:t>
            </a:r>
            <a:r>
              <a:rPr spc="20" dirty="0"/>
              <a:t> </a:t>
            </a:r>
            <a:r>
              <a:rPr spc="60" dirty="0"/>
              <a:t>Financial</a:t>
            </a:r>
            <a:r>
              <a:rPr spc="-20" dirty="0"/>
              <a:t> </a:t>
            </a:r>
            <a:r>
              <a:rPr dirty="0"/>
              <a:t>Aid</a:t>
            </a:r>
            <a:r>
              <a:rPr spc="-40" dirty="0"/>
              <a:t> </a:t>
            </a:r>
            <a:r>
              <a:rPr spc="50" dirty="0"/>
              <a:t>Office</a:t>
            </a:r>
            <a:r>
              <a:rPr spc="25" dirty="0"/>
              <a:t> </a:t>
            </a:r>
            <a:r>
              <a:rPr dirty="0"/>
              <a:t>for</a:t>
            </a:r>
            <a:r>
              <a:rPr spc="-5" dirty="0"/>
              <a:t> </a:t>
            </a:r>
            <a:r>
              <a:rPr spc="95" dirty="0"/>
              <a:t>assistance</a:t>
            </a:r>
            <a:r>
              <a:rPr spc="-55" dirty="0"/>
              <a:t> </a:t>
            </a:r>
            <a:r>
              <a:rPr dirty="0"/>
              <a:t>(305)</a:t>
            </a:r>
            <a:r>
              <a:rPr spc="-80" dirty="0"/>
              <a:t> </a:t>
            </a:r>
            <a:r>
              <a:rPr spc="75" dirty="0"/>
              <a:t>237-</a:t>
            </a:r>
            <a:r>
              <a:rPr spc="-10" dirty="0"/>
              <a:t>9300.</a:t>
            </a:r>
          </a:p>
          <a:p>
            <a:pPr marL="221615">
              <a:lnSpc>
                <a:spcPct val="100000"/>
              </a:lnSpc>
              <a:spcBef>
                <a:spcPts val="790"/>
              </a:spcBef>
            </a:pPr>
            <a:endParaRPr spc="-10" dirty="0"/>
          </a:p>
          <a:p>
            <a:pPr marL="234315" marR="4350385">
              <a:lnSpc>
                <a:spcPct val="136500"/>
              </a:lnSpc>
            </a:pPr>
            <a:r>
              <a:rPr spc="55" dirty="0"/>
              <a:t>Hialeah:</a:t>
            </a:r>
            <a:r>
              <a:rPr spc="-5" dirty="0"/>
              <a:t> </a:t>
            </a:r>
            <a:r>
              <a:rPr spc="40" dirty="0">
                <a:hlinkClick r:id="rId2"/>
              </a:rPr>
              <a:t>Lfinaid@mdc.edu</a:t>
            </a:r>
            <a:r>
              <a:rPr spc="40" dirty="0"/>
              <a:t> </a:t>
            </a:r>
            <a:r>
              <a:rPr spc="70" dirty="0"/>
              <a:t>Homestead:</a:t>
            </a:r>
            <a:r>
              <a:rPr spc="-85" dirty="0"/>
              <a:t> </a:t>
            </a:r>
            <a:r>
              <a:rPr spc="40" dirty="0">
                <a:hlinkClick r:id="rId3"/>
              </a:rPr>
              <a:t>Hfinaid@mdc.edu</a:t>
            </a:r>
            <a:r>
              <a:rPr spc="40" dirty="0"/>
              <a:t> </a:t>
            </a:r>
            <a:r>
              <a:rPr spc="50" dirty="0"/>
              <a:t>Kendall:</a:t>
            </a:r>
            <a:r>
              <a:rPr spc="-70" dirty="0"/>
              <a:t> </a:t>
            </a:r>
            <a:r>
              <a:rPr spc="35" dirty="0">
                <a:hlinkClick r:id="rId4"/>
              </a:rPr>
              <a:t>Kfinaid@mdc.edu</a:t>
            </a:r>
            <a:r>
              <a:rPr spc="35" dirty="0"/>
              <a:t> </a:t>
            </a:r>
            <a:r>
              <a:rPr dirty="0"/>
              <a:t>Medical:</a:t>
            </a:r>
            <a:r>
              <a:rPr spc="290" dirty="0"/>
              <a:t> </a:t>
            </a:r>
            <a:r>
              <a:rPr spc="-10" dirty="0">
                <a:hlinkClick r:id="rId5"/>
              </a:rPr>
              <a:t>Mfinancialaid@mdc.edu</a:t>
            </a:r>
            <a:r>
              <a:rPr spc="500" dirty="0"/>
              <a:t> </a:t>
            </a:r>
            <a:r>
              <a:rPr dirty="0"/>
              <a:t>North:</a:t>
            </a:r>
            <a:r>
              <a:rPr spc="110" dirty="0"/>
              <a:t> </a:t>
            </a:r>
            <a:r>
              <a:rPr spc="35" dirty="0">
                <a:hlinkClick r:id="rId6"/>
              </a:rPr>
              <a:t>Nfinaid@mdc.edu</a:t>
            </a:r>
          </a:p>
          <a:p>
            <a:pPr marL="234315" marR="3853179">
              <a:lnSpc>
                <a:spcPct val="135600"/>
              </a:lnSpc>
            </a:pPr>
            <a:r>
              <a:rPr dirty="0"/>
              <a:t>Padron:</a:t>
            </a:r>
            <a:r>
              <a:rPr spc="190" dirty="0"/>
              <a:t> </a:t>
            </a:r>
            <a:r>
              <a:rPr spc="40" dirty="0">
                <a:hlinkClick r:id="rId7"/>
              </a:rPr>
              <a:t>PadronFinancialAid@mdc.edu</a:t>
            </a:r>
            <a:r>
              <a:rPr spc="40" dirty="0"/>
              <a:t> </a:t>
            </a:r>
            <a:r>
              <a:rPr dirty="0"/>
              <a:t>West:</a:t>
            </a:r>
            <a:r>
              <a:rPr spc="160" dirty="0"/>
              <a:t> </a:t>
            </a:r>
            <a:r>
              <a:rPr spc="-10" dirty="0">
                <a:hlinkClick r:id="rId8"/>
              </a:rPr>
              <a:t>Westfinaid@mdc.edu</a:t>
            </a:r>
          </a:p>
          <a:p>
            <a:pPr marL="234315">
              <a:lnSpc>
                <a:spcPct val="100000"/>
              </a:lnSpc>
              <a:spcBef>
                <a:spcPts val="845"/>
              </a:spcBef>
            </a:pPr>
            <a:r>
              <a:rPr dirty="0"/>
              <a:t>Wolfson:</a:t>
            </a:r>
            <a:r>
              <a:rPr spc="225" dirty="0"/>
              <a:t> </a:t>
            </a:r>
            <a:r>
              <a:rPr spc="-10" dirty="0">
                <a:hlinkClick r:id="rId9"/>
              </a:rPr>
              <a:t>Wfinaid@mdc.edu</a:t>
            </a:r>
          </a:p>
        </p:txBody>
      </p:sp>
      <p:grpSp>
        <p:nvGrpSpPr>
          <p:cNvPr id="4" name="object 4" descr="decorative"/>
          <p:cNvGrpSpPr/>
          <p:nvPr/>
        </p:nvGrpSpPr>
        <p:grpSpPr>
          <a:xfrm>
            <a:off x="7419975" y="2981325"/>
            <a:ext cx="3124200" cy="3133725"/>
            <a:chOff x="7419975" y="2981325"/>
            <a:chExt cx="3124200" cy="3133725"/>
          </a:xfrm>
        </p:grpSpPr>
        <p:pic>
          <p:nvPicPr>
            <p:cNvPr id="5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58075" y="3019425"/>
              <a:ext cx="3048000" cy="305752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439025" y="3000375"/>
              <a:ext cx="3086100" cy="3095625"/>
            </a:xfrm>
            <a:custGeom>
              <a:avLst/>
              <a:gdLst/>
              <a:ahLst/>
              <a:cxnLst/>
              <a:rect l="l" t="t" r="r" b="b"/>
              <a:pathLst>
                <a:path w="3086100" h="3095625">
                  <a:moveTo>
                    <a:pt x="0" y="3095625"/>
                  </a:moveTo>
                  <a:lnTo>
                    <a:pt x="3086100" y="3095625"/>
                  </a:lnTo>
                  <a:lnTo>
                    <a:pt x="3086100" y="0"/>
                  </a:lnTo>
                  <a:lnTo>
                    <a:pt x="0" y="0"/>
                  </a:lnTo>
                  <a:lnTo>
                    <a:pt x="0" y="3095625"/>
                  </a:lnTo>
                  <a:close/>
                </a:path>
              </a:pathLst>
            </a:custGeom>
            <a:ln w="38100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257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Calibri</vt:lpstr>
      <vt:lpstr>Office Theme</vt:lpstr>
      <vt:lpstr>Start Smart, Stay Funded Your Guide to Satisfactory Academic Progress</vt:lpstr>
      <vt:lpstr>What is SAP ? Academic standards that must be met to maintain Financial Aid eligibility.</vt:lpstr>
      <vt:lpstr>Track Your Progress</vt:lpstr>
      <vt:lpstr>Tools for Academic Success</vt:lpstr>
      <vt:lpstr>Questions About SAP?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Jenkins, Felicia</dc:creator>
  <cp:lastModifiedBy>Jenkins, Felicia</cp:lastModifiedBy>
  <cp:revision>3</cp:revision>
  <dcterms:created xsi:type="dcterms:W3CDTF">2026-06-26T09:35:57Z</dcterms:created>
  <dcterms:modified xsi:type="dcterms:W3CDTF">2026-06-26T12:37:59Z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2026-06-08T00:00:00Z</vt:filetime>
  </property>
  <property fmtid="{D5CDD505-2E9C-101B-9397-08002B2CF9AE}" pid="3" name="LastSaved">
    <vt:filetime>2026-06-26T00:00:00Z</vt:filetime>
  </property>
</Properties>
</file>